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638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00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22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6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87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6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14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4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231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593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09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455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F26B43"/>
          </p15:clr>
        </p15:guide>
        <p15:guide id="2" pos="480">
          <p15:clr>
            <a:srgbClr val="F26B43"/>
          </p15:clr>
        </p15:guide>
        <p15:guide id="3" pos="960">
          <p15:clr>
            <a:srgbClr val="F26B43"/>
          </p15:clr>
        </p15:guide>
        <p15:guide id="4" pos="1440">
          <p15:clr>
            <a:srgbClr val="F26B43"/>
          </p15:clr>
        </p15:guide>
        <p15:guide id="5" pos="1920">
          <p15:clr>
            <a:srgbClr val="F26B43"/>
          </p15:clr>
        </p15:guide>
        <p15:guide id="6" pos="2400">
          <p15:clr>
            <a:srgbClr val="F26B43"/>
          </p15:clr>
        </p15:guide>
        <p15:guide id="7" pos="2880">
          <p15:clr>
            <a:srgbClr val="F26B43"/>
          </p15:clr>
        </p15:guide>
        <p15:guide id="8" pos="3360">
          <p15:clr>
            <a:srgbClr val="F26B43"/>
          </p15:clr>
        </p15:guide>
        <p15:guide id="9" pos="3840">
          <p15:clr>
            <a:srgbClr val="F26B43"/>
          </p15:clr>
        </p15:guide>
        <p15:guide id="10" pos="4320">
          <p15:clr>
            <a:srgbClr val="F26B43"/>
          </p15:clr>
        </p15:guide>
        <p15:guide id="11" pos="4800">
          <p15:clr>
            <a:srgbClr val="F26B43"/>
          </p15:clr>
        </p15:guide>
        <p15:guide id="12" pos="5280">
          <p15:clr>
            <a:srgbClr val="F26B43"/>
          </p15:clr>
        </p15:guide>
        <p15:guide id="13" pos="5760">
          <p15:clr>
            <a:srgbClr val="F26B43"/>
          </p15:clr>
        </p15:guide>
        <p15:guide id="14" pos="6240">
          <p15:clr>
            <a:srgbClr val="F26B43"/>
          </p15:clr>
        </p15:guide>
        <p15:guide id="15" pos="6720">
          <p15:clr>
            <a:srgbClr val="F26B43"/>
          </p15:clr>
        </p15:guide>
        <p15:guide id="16" pos="7200">
          <p15:clr>
            <a:srgbClr val="F26B43"/>
          </p15:clr>
        </p15:guide>
        <p15:guide id="17" pos="7680">
          <p15:clr>
            <a:srgbClr val="F26B43"/>
          </p15:clr>
        </p15:guide>
        <p15:guide id="18" orient="horz">
          <p15:clr>
            <a:srgbClr val="F26B43"/>
          </p15:clr>
        </p15:guide>
        <p15:guide id="19" orient="horz" pos="480">
          <p15:clr>
            <a:srgbClr val="F26B43"/>
          </p15:clr>
        </p15:guide>
        <p15:guide id="20" orient="horz" pos="960">
          <p15:clr>
            <a:srgbClr val="F26B43"/>
          </p15:clr>
        </p15:guide>
        <p15:guide id="21" orient="horz" pos="1440">
          <p15:clr>
            <a:srgbClr val="F26B43"/>
          </p15:clr>
        </p15:guide>
        <p15:guide id="22" orient="horz" pos="1920">
          <p15:clr>
            <a:srgbClr val="F26B43"/>
          </p15:clr>
        </p15:guide>
        <p15:guide id="23" orient="horz" pos="2400">
          <p15:clr>
            <a:srgbClr val="F26B43"/>
          </p15:clr>
        </p15:guide>
        <p15:guide id="24" orient="horz" pos="2880">
          <p15:clr>
            <a:srgbClr val="F26B43"/>
          </p15:clr>
        </p15:guide>
        <p15:guide id="25" orient="horz" pos="3360">
          <p15:clr>
            <a:srgbClr val="F26B43"/>
          </p15:clr>
        </p15:guide>
        <p15:guide id="26" orient="horz" pos="3840">
          <p15:clr>
            <a:srgbClr val="F26B43"/>
          </p15:clr>
        </p15:guide>
        <p15:guide id="27" orient="horz" pos="43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" TargetMode="External"/><Relationship Id="rId2" Type="http://schemas.openxmlformats.org/officeDocument/2006/relationships/hyperlink" Target="https://www.readingeggs.co.uk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twinkl.co.uk/" TargetMode="External"/><Relationship Id="rId4" Type="http://schemas.openxmlformats.org/officeDocument/2006/relationships/hyperlink" Target="https://www.phonicsbloom.com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569DE-9CC3-3DD2-D47D-13C4F2BEB5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 Primary" pitchFamily="50" charset="0"/>
              </a:rPr>
              <a:t>Understanding the UK National Phonics Screening Check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3B3CDE-7B96-BCCA-9C31-3C25CB4232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 Primary" pitchFamily="50" charset="0"/>
              </a:rPr>
              <a:t>A Guide for Year 1 Parents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901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F9B1BF-9AEF-3D55-9290-19B1535F7ECD}"/>
              </a:ext>
            </a:extLst>
          </p:cNvPr>
          <p:cNvSpPr txBox="1"/>
          <p:nvPr/>
        </p:nvSpPr>
        <p:spPr>
          <a:xfrm>
            <a:off x="1317521" y="1289153"/>
            <a:ext cx="9832259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Sassoon Primary" pitchFamily="50" charset="0"/>
              </a:rPr>
              <a:t>What is the Phonics Screening Check?</a:t>
            </a:r>
          </a:p>
          <a:p>
            <a:endParaRPr lang="en-GB" dirty="0">
              <a:latin typeface="Sassoon Primary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 Primary" pitchFamily="50" charset="0"/>
              </a:rPr>
              <a:t>A statutory assessment for Year 1 students in England to assess their phonics knowledge and skills.</a:t>
            </a:r>
          </a:p>
          <a:p>
            <a:endParaRPr lang="en-GB" sz="3600" dirty="0">
              <a:latin typeface="Sassoon Primary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 Primary" pitchFamily="50" charset="0"/>
              </a:rPr>
              <a:t>It’s purpose is to ensure children can decode words using their phonics skills.</a:t>
            </a:r>
          </a:p>
        </p:txBody>
      </p:sp>
    </p:spTree>
    <p:extLst>
      <p:ext uri="{BB962C8B-B14F-4D97-AF65-F5344CB8AC3E}">
        <p14:creationId xmlns:p14="http://schemas.microsoft.com/office/powerpoint/2010/main" val="892771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14229D-16D5-A8C5-9B1B-EF1C5939DFA3}"/>
              </a:ext>
            </a:extLst>
          </p:cNvPr>
          <p:cNvSpPr txBox="1"/>
          <p:nvPr/>
        </p:nvSpPr>
        <p:spPr>
          <a:xfrm>
            <a:off x="865239" y="678426"/>
            <a:ext cx="1027470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Sassoon Primary" pitchFamily="50" charset="0"/>
              </a:rPr>
              <a:t>When and How is It Conducted?</a:t>
            </a:r>
          </a:p>
          <a:p>
            <a:endParaRPr lang="en-GB" sz="32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rimary" pitchFamily="50" charset="0"/>
              </a:rPr>
              <a:t>Takes place in in the week beginning 8</a:t>
            </a:r>
            <a:r>
              <a:rPr lang="en-GB" sz="3200" baseline="30000" dirty="0">
                <a:latin typeface="Sassoon Primary" pitchFamily="50" charset="0"/>
              </a:rPr>
              <a:t>th</a:t>
            </a:r>
            <a:r>
              <a:rPr lang="en-GB" sz="3200" dirty="0">
                <a:latin typeface="Sassoon Primary" pitchFamily="50" charset="0"/>
              </a:rPr>
              <a:t> June of 2026</a:t>
            </a:r>
          </a:p>
          <a:p>
            <a:endParaRPr lang="en-GB" sz="32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rimary" pitchFamily="50" charset="0"/>
              </a:rPr>
              <a:t>The format is one-on-one with a teacher and consists of 40 words including real and pseudo-words.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rimary" pitchFamily="50" charset="0"/>
              </a:rPr>
              <a:t>Pass mark is 32 </a:t>
            </a:r>
          </a:p>
        </p:txBody>
      </p:sp>
    </p:spTree>
    <p:extLst>
      <p:ext uri="{BB962C8B-B14F-4D97-AF65-F5344CB8AC3E}">
        <p14:creationId xmlns:p14="http://schemas.microsoft.com/office/powerpoint/2010/main" val="2771516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225857-8A79-9C58-4D35-8B8F16C19169}"/>
              </a:ext>
            </a:extLst>
          </p:cNvPr>
          <p:cNvSpPr txBox="1"/>
          <p:nvPr/>
        </p:nvSpPr>
        <p:spPr>
          <a:xfrm>
            <a:off x="884903" y="737419"/>
            <a:ext cx="1065816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Sassoon Primary" pitchFamily="50" charset="0"/>
              </a:rPr>
              <a:t>How to Help Your Child Prepare</a:t>
            </a:r>
          </a:p>
          <a:p>
            <a:endParaRPr lang="en-GB" sz="3600" dirty="0">
              <a:latin typeface="Sassoon Primary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 Primary" pitchFamily="50" charset="0"/>
              </a:rPr>
              <a:t>Read together daily.</a:t>
            </a:r>
          </a:p>
          <a:p>
            <a:endParaRPr lang="en-GB" sz="3600" dirty="0">
              <a:latin typeface="Sassoon Primary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 Primary" pitchFamily="50" charset="0"/>
              </a:rPr>
              <a:t>Phonics Games: Incorporate fun activities that promote phonics skills.</a:t>
            </a:r>
          </a:p>
        </p:txBody>
      </p:sp>
    </p:spTree>
    <p:extLst>
      <p:ext uri="{BB962C8B-B14F-4D97-AF65-F5344CB8AC3E}">
        <p14:creationId xmlns:p14="http://schemas.microsoft.com/office/powerpoint/2010/main" val="1053494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437A80-2CAA-ACE0-482B-FAD87ED50649}"/>
              </a:ext>
            </a:extLst>
          </p:cNvPr>
          <p:cNvSpPr txBox="1"/>
          <p:nvPr/>
        </p:nvSpPr>
        <p:spPr>
          <a:xfrm>
            <a:off x="521109" y="285135"/>
            <a:ext cx="11169445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Tips for Supporting Phonics Learning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1. Daily Reading: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- Encourage reading at home.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- Discuss stories to enhance comprehension.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2. Phonics Practice: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- Use phonics flashcards for repetition.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>
                <a:latin typeface="Sassoon Primary" pitchFamily="50" charset="0"/>
              </a:rPr>
              <a:t>- Encourage sounding out words using phonemes not individual graphemes(letters)e.g. z-</a:t>
            </a:r>
            <a:r>
              <a:rPr lang="en-GB" sz="2800" dirty="0" err="1">
                <a:latin typeface="Sassoon Primary" pitchFamily="50" charset="0"/>
              </a:rPr>
              <a:t>oo</a:t>
            </a:r>
            <a:r>
              <a:rPr lang="en-GB" sz="2800" dirty="0">
                <a:latin typeface="Sassoon Primary" pitchFamily="50" charset="0"/>
              </a:rPr>
              <a:t>-m and not z-o-o-m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2213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6471448-5CB5-504C-75A6-FCC45C85B45D}"/>
              </a:ext>
            </a:extLst>
          </p:cNvPr>
          <p:cNvSpPr txBox="1"/>
          <p:nvPr/>
        </p:nvSpPr>
        <p:spPr>
          <a:xfrm>
            <a:off x="757084" y="344129"/>
            <a:ext cx="11277600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Sassoon Primary" pitchFamily="50" charset="0"/>
              </a:rPr>
              <a:t>3. Utilize Online Resources:</a:t>
            </a:r>
          </a:p>
          <a:p>
            <a:endParaRPr lang="en-GB" sz="32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Sassoon Primary" pitchFamily="50" charset="0"/>
              </a:rPr>
              <a:t>Reading Eggs: </a:t>
            </a:r>
            <a:r>
              <a:rPr lang="en-GB" sz="2800" dirty="0">
                <a:latin typeface="Sassoon Primary" pitchFamily="50" charset="0"/>
              </a:rPr>
              <a:t>An online program that combines phonics with engaging activities. </a:t>
            </a:r>
            <a:r>
              <a:rPr lang="en-GB" sz="2800" dirty="0">
                <a:latin typeface="Sassoon Primary" pitchFamily="50" charset="0"/>
                <a:hlinkClick r:id="rId2"/>
              </a:rPr>
              <a:t>https://www.readingeggs.co.uk</a:t>
            </a:r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Sassoon Primary" pitchFamily="50" charset="0"/>
              </a:rPr>
              <a:t>Phonics Play: </a:t>
            </a:r>
            <a:r>
              <a:rPr lang="en-GB" sz="2800" dirty="0">
                <a:latin typeface="Sassoon Primary" pitchFamily="50" charset="0"/>
              </a:rPr>
              <a:t>Offers games and resources aligned with the phonics curriculum. </a:t>
            </a:r>
            <a:r>
              <a:rPr lang="en-GB" sz="2800" dirty="0">
                <a:latin typeface="Sassoon Primary" pitchFamily="50" charset="0"/>
                <a:hlinkClick r:id="rId3"/>
              </a:rPr>
              <a:t>https://www.phonicsplay.co.uk</a:t>
            </a:r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Sassoon Primary" pitchFamily="50" charset="0"/>
              </a:rPr>
              <a:t>Phonics Bloom</a:t>
            </a:r>
            <a:r>
              <a:rPr lang="en-GB" sz="2800" dirty="0">
                <a:latin typeface="Sassoon Primary" pitchFamily="50" charset="0"/>
              </a:rPr>
              <a:t>: Interactive games to support phonics learning. </a:t>
            </a:r>
          </a:p>
          <a:p>
            <a:r>
              <a:rPr lang="en-GB" sz="2800" dirty="0">
                <a:latin typeface="Sassoon Primary" pitchFamily="50" charset="0"/>
                <a:hlinkClick r:id="rId4"/>
              </a:rPr>
              <a:t>https://www.phonicsbloom.com</a:t>
            </a:r>
            <a:endParaRPr lang="en-GB" sz="2800" dirty="0">
              <a:latin typeface="Sassoon Primary" pitchFamily="50" charset="0"/>
            </a:endParaRPr>
          </a:p>
          <a:p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rimary" pitchFamily="50" charset="0"/>
              </a:rPr>
              <a:t>Twinkl: paper copy resources for practice </a:t>
            </a:r>
            <a:r>
              <a:rPr lang="en-GB" sz="2800" dirty="0">
                <a:latin typeface="Sassoon Primary" pitchFamily="50" charset="0"/>
                <a:hlinkClick r:id="rId5"/>
              </a:rPr>
              <a:t>https://www.twinkl.co.uk/</a:t>
            </a:r>
            <a:endParaRPr lang="en-GB" sz="2800" dirty="0">
              <a:latin typeface="Sassoon Primary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Sassoon Primary" pitchFamily="50" charset="0"/>
            </a:endParaRPr>
          </a:p>
          <a:p>
            <a:endParaRPr lang="en-GB" sz="28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120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2E9D008-850F-9F24-4E0B-0365E7134EE5}"/>
              </a:ext>
            </a:extLst>
          </p:cNvPr>
          <p:cNvSpPr txBox="1"/>
          <p:nvPr/>
        </p:nvSpPr>
        <p:spPr>
          <a:xfrm>
            <a:off x="589935" y="383458"/>
            <a:ext cx="109728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800" dirty="0">
                <a:latin typeface="Sassoon Primary" pitchFamily="50" charset="0"/>
              </a:rPr>
              <a:t>Do you have any Questions ?</a:t>
            </a:r>
          </a:p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800" dirty="0">
                <a:latin typeface="Sassoon Primary" pitchFamily="50" charset="0"/>
              </a:rPr>
              <a:t>Please do come and speak to your class teacher or Mrs White if you have any further questions or concerns. </a:t>
            </a:r>
          </a:p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endParaRPr lang="en-GB" sz="2800" dirty="0">
              <a:latin typeface="Sassoon Primary" pitchFamily="50" charset="0"/>
            </a:endParaRPr>
          </a:p>
          <a:p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800" dirty="0">
                <a:latin typeface="Sassoon Primary" pitchFamily="50" charset="0"/>
              </a:rPr>
              <a:t>Thank You for all your support. </a:t>
            </a:r>
          </a:p>
        </p:txBody>
      </p:sp>
    </p:spTree>
    <p:extLst>
      <p:ext uri="{BB962C8B-B14F-4D97-AF65-F5344CB8AC3E}">
        <p14:creationId xmlns:p14="http://schemas.microsoft.com/office/powerpoint/2010/main" val="2300971769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Blush 3">
      <a:dk1>
        <a:sysClr val="windowText" lastClr="000000"/>
      </a:dk1>
      <a:lt1>
        <a:sysClr val="window" lastClr="FFFFFF"/>
      </a:lt1>
      <a:dk2>
        <a:srgbClr val="B15E4E"/>
      </a:dk2>
      <a:lt2>
        <a:srgbClr val="FFFFFF"/>
      </a:lt2>
      <a:accent1>
        <a:srgbClr val="C5B096"/>
      </a:accent1>
      <a:accent2>
        <a:srgbClr val="ECA855"/>
      </a:accent2>
      <a:accent3>
        <a:srgbClr val="9BBFB0"/>
      </a:accent3>
      <a:accent4>
        <a:srgbClr val="A9AEA7"/>
      </a:accent4>
      <a:accent5>
        <a:srgbClr val="6A787C"/>
      </a:accent5>
      <a:accent6>
        <a:srgbClr val="3B4345"/>
      </a:accent6>
      <a:hlink>
        <a:srgbClr val="ECA855"/>
      </a:hlink>
      <a:folHlink>
        <a:srgbClr val="6A392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Pebble</Template>
  <TotalTime>26</TotalTime>
  <Words>288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Avenir Next LT Pro</vt:lpstr>
      <vt:lpstr>Avenir Next LT Pro Light</vt:lpstr>
      <vt:lpstr>Sassoon Primary</vt:lpstr>
      <vt:lpstr>Sitka Subheading</vt:lpstr>
      <vt:lpstr>PebbleVTI</vt:lpstr>
      <vt:lpstr>Understanding the UK National Phonics Screening Check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Mandy White</dc:creator>
  <cp:lastModifiedBy>Mandy White</cp:lastModifiedBy>
  <cp:revision>1</cp:revision>
  <dcterms:created xsi:type="dcterms:W3CDTF">2026-01-16T07:40:05Z</dcterms:created>
  <dcterms:modified xsi:type="dcterms:W3CDTF">2026-01-16T08:06:48Z</dcterms:modified>
</cp:coreProperties>
</file>