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7E88C1-1E18-40A7-A32F-7F463BD4D507}" type="doc">
      <dgm:prSet loTypeId="urn:microsoft.com/office/officeart/2008/layout/LinedList" loCatId="list" qsTypeId="urn:microsoft.com/office/officeart/2005/8/quickstyle/simple1" qsCatId="simple" csTypeId="urn:microsoft.com/office/officeart/2005/8/colors/accent5_2" csCatId="accent5"/>
      <dgm:spPr/>
      <dgm:t>
        <a:bodyPr/>
        <a:lstStyle/>
        <a:p>
          <a:endParaRPr lang="en-US"/>
        </a:p>
      </dgm:t>
    </dgm:pt>
    <dgm:pt modelId="{DF3F821D-9216-4967-8283-DD554D4DFAEB}">
      <dgm:prSet/>
      <dgm:spPr/>
      <dgm:t>
        <a:bodyPr/>
        <a:lstStyle/>
        <a:p>
          <a:r>
            <a:rPr lang="en-US"/>
            <a:t>Contraception</a:t>
          </a:r>
        </a:p>
      </dgm:t>
    </dgm:pt>
    <dgm:pt modelId="{A46952D9-4D9D-470E-BDCD-517033BAA0BB}" type="parTrans" cxnId="{2CF02263-9465-4EC0-AFAC-41CEF4879876}">
      <dgm:prSet/>
      <dgm:spPr/>
      <dgm:t>
        <a:bodyPr/>
        <a:lstStyle/>
        <a:p>
          <a:endParaRPr lang="en-US"/>
        </a:p>
      </dgm:t>
    </dgm:pt>
    <dgm:pt modelId="{DEE7B51A-C5A8-41B5-981E-6B94CCAD3D9C}" type="sibTrans" cxnId="{2CF02263-9465-4EC0-AFAC-41CEF4879876}">
      <dgm:prSet/>
      <dgm:spPr/>
      <dgm:t>
        <a:bodyPr/>
        <a:lstStyle/>
        <a:p>
          <a:endParaRPr lang="en-US"/>
        </a:p>
      </dgm:t>
    </dgm:pt>
    <dgm:pt modelId="{EE092AF5-FCA3-4C56-BD25-7D5AA4A23A16}">
      <dgm:prSet/>
      <dgm:spPr/>
      <dgm:t>
        <a:bodyPr/>
        <a:lstStyle/>
        <a:p>
          <a:r>
            <a:rPr lang="en-US"/>
            <a:t>Abortion</a:t>
          </a:r>
        </a:p>
      </dgm:t>
    </dgm:pt>
    <dgm:pt modelId="{21B83854-79E1-4626-BDAC-EC89EC3618E1}" type="parTrans" cxnId="{54B16B07-217F-4D69-AC4B-9595914F5388}">
      <dgm:prSet/>
      <dgm:spPr/>
      <dgm:t>
        <a:bodyPr/>
        <a:lstStyle/>
        <a:p>
          <a:endParaRPr lang="en-US"/>
        </a:p>
      </dgm:t>
    </dgm:pt>
    <dgm:pt modelId="{D8533EC2-30E6-4E2F-88DB-F5DAC8F2DA0D}" type="sibTrans" cxnId="{54B16B07-217F-4D69-AC4B-9595914F5388}">
      <dgm:prSet/>
      <dgm:spPr/>
      <dgm:t>
        <a:bodyPr/>
        <a:lstStyle/>
        <a:p>
          <a:endParaRPr lang="en-US"/>
        </a:p>
      </dgm:t>
    </dgm:pt>
    <dgm:pt modelId="{0CF4EDD6-A6E5-4386-87C3-6BB963C9431C}">
      <dgm:prSet/>
      <dgm:spPr/>
      <dgm:t>
        <a:bodyPr/>
        <a:lstStyle/>
        <a:p>
          <a:r>
            <a:rPr lang="en-US"/>
            <a:t>STIs</a:t>
          </a:r>
        </a:p>
      </dgm:t>
    </dgm:pt>
    <dgm:pt modelId="{B4BA8C89-1295-453A-AF44-B4BC86181A10}" type="parTrans" cxnId="{7F49D7E7-BF9D-4029-80BA-9F8ADF1D42FA}">
      <dgm:prSet/>
      <dgm:spPr/>
      <dgm:t>
        <a:bodyPr/>
        <a:lstStyle/>
        <a:p>
          <a:endParaRPr lang="en-US"/>
        </a:p>
      </dgm:t>
    </dgm:pt>
    <dgm:pt modelId="{7F83A021-9394-4FB2-B5AA-C91FB0526B3B}" type="sibTrans" cxnId="{7F49D7E7-BF9D-4029-80BA-9F8ADF1D42FA}">
      <dgm:prSet/>
      <dgm:spPr/>
      <dgm:t>
        <a:bodyPr/>
        <a:lstStyle/>
        <a:p>
          <a:endParaRPr lang="en-US"/>
        </a:p>
      </dgm:t>
    </dgm:pt>
    <dgm:pt modelId="{3413A62A-1E28-41C9-8425-E03A97B1C23A}">
      <dgm:prSet/>
      <dgm:spPr/>
      <dgm:t>
        <a:bodyPr/>
        <a:lstStyle/>
        <a:p>
          <a:r>
            <a:rPr lang="en-US"/>
            <a:t>Pornography </a:t>
          </a:r>
        </a:p>
      </dgm:t>
    </dgm:pt>
    <dgm:pt modelId="{EDF8FA7D-F43D-4FAF-BEBF-8F6DA646A7BF}" type="parTrans" cxnId="{2EFC3A78-202B-46DA-9F2F-95053CCF2EA9}">
      <dgm:prSet/>
      <dgm:spPr/>
      <dgm:t>
        <a:bodyPr/>
        <a:lstStyle/>
        <a:p>
          <a:endParaRPr lang="en-US"/>
        </a:p>
      </dgm:t>
    </dgm:pt>
    <dgm:pt modelId="{2610BC06-6937-41A3-B7A9-C1645A60207D}" type="sibTrans" cxnId="{2EFC3A78-202B-46DA-9F2F-95053CCF2EA9}">
      <dgm:prSet/>
      <dgm:spPr/>
      <dgm:t>
        <a:bodyPr/>
        <a:lstStyle/>
        <a:p>
          <a:endParaRPr lang="en-US"/>
        </a:p>
      </dgm:t>
    </dgm:pt>
    <dgm:pt modelId="{F5502688-31E9-4085-BC67-2E80E6724CAC}">
      <dgm:prSet/>
      <dgm:spPr/>
      <dgm:t>
        <a:bodyPr/>
        <a:lstStyle/>
        <a:p>
          <a:r>
            <a:rPr lang="en-US"/>
            <a:t>Sex for pleasure</a:t>
          </a:r>
        </a:p>
      </dgm:t>
    </dgm:pt>
    <dgm:pt modelId="{FD0D25EB-9F84-4016-8223-1FD1DE44C9B4}" type="parTrans" cxnId="{42B3DB5D-8E9D-45B5-A93D-FF2C2AFDD1A3}">
      <dgm:prSet/>
      <dgm:spPr/>
      <dgm:t>
        <a:bodyPr/>
        <a:lstStyle/>
        <a:p>
          <a:endParaRPr lang="en-US"/>
        </a:p>
      </dgm:t>
    </dgm:pt>
    <dgm:pt modelId="{2A99D5D9-18DD-4057-AD2E-562C8721E076}" type="sibTrans" cxnId="{42B3DB5D-8E9D-45B5-A93D-FF2C2AFDD1A3}">
      <dgm:prSet/>
      <dgm:spPr/>
      <dgm:t>
        <a:bodyPr/>
        <a:lstStyle/>
        <a:p>
          <a:endParaRPr lang="en-US"/>
        </a:p>
      </dgm:t>
    </dgm:pt>
    <dgm:pt modelId="{F0A23AAE-DE9E-453B-9097-EA8244E9456A}" type="pres">
      <dgm:prSet presAssocID="{CD7E88C1-1E18-40A7-A32F-7F463BD4D507}" presName="vert0" presStyleCnt="0">
        <dgm:presLayoutVars>
          <dgm:dir/>
          <dgm:animOne val="branch"/>
          <dgm:animLvl val="lvl"/>
        </dgm:presLayoutVars>
      </dgm:prSet>
      <dgm:spPr/>
    </dgm:pt>
    <dgm:pt modelId="{F436D0B7-BF42-4927-A0BC-F1DF2111C1EC}" type="pres">
      <dgm:prSet presAssocID="{DF3F821D-9216-4967-8283-DD554D4DFAEB}" presName="thickLine" presStyleLbl="alignNode1" presStyleIdx="0" presStyleCnt="5"/>
      <dgm:spPr/>
    </dgm:pt>
    <dgm:pt modelId="{BCF61C14-799D-46BC-8EE3-69B5DCFF2A9C}" type="pres">
      <dgm:prSet presAssocID="{DF3F821D-9216-4967-8283-DD554D4DFAEB}" presName="horz1" presStyleCnt="0"/>
      <dgm:spPr/>
    </dgm:pt>
    <dgm:pt modelId="{66CCD4E2-6C6F-419F-8668-0A25EE33BDFC}" type="pres">
      <dgm:prSet presAssocID="{DF3F821D-9216-4967-8283-DD554D4DFAEB}" presName="tx1" presStyleLbl="revTx" presStyleIdx="0" presStyleCnt="5"/>
      <dgm:spPr/>
    </dgm:pt>
    <dgm:pt modelId="{B9263AA8-C6E6-4AF2-B980-413622F93242}" type="pres">
      <dgm:prSet presAssocID="{DF3F821D-9216-4967-8283-DD554D4DFAEB}" presName="vert1" presStyleCnt="0"/>
      <dgm:spPr/>
    </dgm:pt>
    <dgm:pt modelId="{3BB35AD4-56AB-4D8C-A9AA-18DB6E9B887B}" type="pres">
      <dgm:prSet presAssocID="{EE092AF5-FCA3-4C56-BD25-7D5AA4A23A16}" presName="thickLine" presStyleLbl="alignNode1" presStyleIdx="1" presStyleCnt="5"/>
      <dgm:spPr/>
    </dgm:pt>
    <dgm:pt modelId="{6AEA4362-E3F1-405F-A74A-5887A481EE05}" type="pres">
      <dgm:prSet presAssocID="{EE092AF5-FCA3-4C56-BD25-7D5AA4A23A16}" presName="horz1" presStyleCnt="0"/>
      <dgm:spPr/>
    </dgm:pt>
    <dgm:pt modelId="{A228B7C9-EA6D-45EB-8799-D0DD922C1B44}" type="pres">
      <dgm:prSet presAssocID="{EE092AF5-FCA3-4C56-BD25-7D5AA4A23A16}" presName="tx1" presStyleLbl="revTx" presStyleIdx="1" presStyleCnt="5"/>
      <dgm:spPr/>
    </dgm:pt>
    <dgm:pt modelId="{E4374EE9-B39D-4D09-807F-A480E575F47E}" type="pres">
      <dgm:prSet presAssocID="{EE092AF5-FCA3-4C56-BD25-7D5AA4A23A16}" presName="vert1" presStyleCnt="0"/>
      <dgm:spPr/>
    </dgm:pt>
    <dgm:pt modelId="{89F2302E-6D9E-4967-B6B5-E5E660E08491}" type="pres">
      <dgm:prSet presAssocID="{0CF4EDD6-A6E5-4386-87C3-6BB963C9431C}" presName="thickLine" presStyleLbl="alignNode1" presStyleIdx="2" presStyleCnt="5"/>
      <dgm:spPr/>
    </dgm:pt>
    <dgm:pt modelId="{4A293468-03F8-470B-AC45-1FD608043C47}" type="pres">
      <dgm:prSet presAssocID="{0CF4EDD6-A6E5-4386-87C3-6BB963C9431C}" presName="horz1" presStyleCnt="0"/>
      <dgm:spPr/>
    </dgm:pt>
    <dgm:pt modelId="{039BEAA8-AE2B-4D42-82E3-B229D256A0E8}" type="pres">
      <dgm:prSet presAssocID="{0CF4EDD6-A6E5-4386-87C3-6BB963C9431C}" presName="tx1" presStyleLbl="revTx" presStyleIdx="2" presStyleCnt="5"/>
      <dgm:spPr/>
    </dgm:pt>
    <dgm:pt modelId="{E8A40713-46FB-4ED3-BE4E-A40D437B46BA}" type="pres">
      <dgm:prSet presAssocID="{0CF4EDD6-A6E5-4386-87C3-6BB963C9431C}" presName="vert1" presStyleCnt="0"/>
      <dgm:spPr/>
    </dgm:pt>
    <dgm:pt modelId="{B2C166BA-F733-4DD9-996E-204192A11AE0}" type="pres">
      <dgm:prSet presAssocID="{3413A62A-1E28-41C9-8425-E03A97B1C23A}" presName="thickLine" presStyleLbl="alignNode1" presStyleIdx="3" presStyleCnt="5"/>
      <dgm:spPr/>
    </dgm:pt>
    <dgm:pt modelId="{202B371B-B272-47D2-B1F1-DB04E00EEBC0}" type="pres">
      <dgm:prSet presAssocID="{3413A62A-1E28-41C9-8425-E03A97B1C23A}" presName="horz1" presStyleCnt="0"/>
      <dgm:spPr/>
    </dgm:pt>
    <dgm:pt modelId="{F38A3872-EFB1-496A-B267-A19504123E4E}" type="pres">
      <dgm:prSet presAssocID="{3413A62A-1E28-41C9-8425-E03A97B1C23A}" presName="tx1" presStyleLbl="revTx" presStyleIdx="3" presStyleCnt="5"/>
      <dgm:spPr/>
    </dgm:pt>
    <dgm:pt modelId="{540B7C3C-006B-455F-B2EA-6BE1A70ACA28}" type="pres">
      <dgm:prSet presAssocID="{3413A62A-1E28-41C9-8425-E03A97B1C23A}" presName="vert1" presStyleCnt="0"/>
      <dgm:spPr/>
    </dgm:pt>
    <dgm:pt modelId="{62F3AF98-5A12-49B5-9064-8F7303DAEEFC}" type="pres">
      <dgm:prSet presAssocID="{F5502688-31E9-4085-BC67-2E80E6724CAC}" presName="thickLine" presStyleLbl="alignNode1" presStyleIdx="4" presStyleCnt="5"/>
      <dgm:spPr/>
    </dgm:pt>
    <dgm:pt modelId="{AEB84936-81FA-4C7F-A6AA-5BDF055A6FE7}" type="pres">
      <dgm:prSet presAssocID="{F5502688-31E9-4085-BC67-2E80E6724CAC}" presName="horz1" presStyleCnt="0"/>
      <dgm:spPr/>
    </dgm:pt>
    <dgm:pt modelId="{07DBFEA0-DA90-42FD-8A48-18C3EA4650D0}" type="pres">
      <dgm:prSet presAssocID="{F5502688-31E9-4085-BC67-2E80E6724CAC}" presName="tx1" presStyleLbl="revTx" presStyleIdx="4" presStyleCnt="5"/>
      <dgm:spPr/>
    </dgm:pt>
    <dgm:pt modelId="{13EE616D-96A5-432E-BFC9-FDE163DAFAA0}" type="pres">
      <dgm:prSet presAssocID="{F5502688-31E9-4085-BC67-2E80E6724CAC}" presName="vert1" presStyleCnt="0"/>
      <dgm:spPr/>
    </dgm:pt>
  </dgm:ptLst>
  <dgm:cxnLst>
    <dgm:cxn modelId="{54B16B07-217F-4D69-AC4B-9595914F5388}" srcId="{CD7E88C1-1E18-40A7-A32F-7F463BD4D507}" destId="{EE092AF5-FCA3-4C56-BD25-7D5AA4A23A16}" srcOrd="1" destOrd="0" parTransId="{21B83854-79E1-4626-BDAC-EC89EC3618E1}" sibTransId="{D8533EC2-30E6-4E2F-88DB-F5DAC8F2DA0D}"/>
    <dgm:cxn modelId="{57531417-29AE-47D9-B0F8-2B03C73F4314}" type="presOf" srcId="{EE092AF5-FCA3-4C56-BD25-7D5AA4A23A16}" destId="{A228B7C9-EA6D-45EB-8799-D0DD922C1B44}" srcOrd="0" destOrd="0" presId="urn:microsoft.com/office/officeart/2008/layout/LinedList"/>
    <dgm:cxn modelId="{9EB9CC2F-C5A2-43D3-8BB4-5415FAFFE017}" type="presOf" srcId="{3413A62A-1E28-41C9-8425-E03A97B1C23A}" destId="{F38A3872-EFB1-496A-B267-A19504123E4E}" srcOrd="0" destOrd="0" presId="urn:microsoft.com/office/officeart/2008/layout/LinedList"/>
    <dgm:cxn modelId="{42B3DB5D-8E9D-45B5-A93D-FF2C2AFDD1A3}" srcId="{CD7E88C1-1E18-40A7-A32F-7F463BD4D507}" destId="{F5502688-31E9-4085-BC67-2E80E6724CAC}" srcOrd="4" destOrd="0" parTransId="{FD0D25EB-9F84-4016-8223-1FD1DE44C9B4}" sibTransId="{2A99D5D9-18DD-4057-AD2E-562C8721E076}"/>
    <dgm:cxn modelId="{2CF02263-9465-4EC0-AFAC-41CEF4879876}" srcId="{CD7E88C1-1E18-40A7-A32F-7F463BD4D507}" destId="{DF3F821D-9216-4967-8283-DD554D4DFAEB}" srcOrd="0" destOrd="0" parTransId="{A46952D9-4D9D-470E-BDCD-517033BAA0BB}" sibTransId="{DEE7B51A-C5A8-41B5-981E-6B94CCAD3D9C}"/>
    <dgm:cxn modelId="{E599FA73-BF5C-45B2-B6A3-9D88DB6F06C2}" type="presOf" srcId="{CD7E88C1-1E18-40A7-A32F-7F463BD4D507}" destId="{F0A23AAE-DE9E-453B-9097-EA8244E9456A}" srcOrd="0" destOrd="0" presId="urn:microsoft.com/office/officeart/2008/layout/LinedList"/>
    <dgm:cxn modelId="{2EFC3A78-202B-46DA-9F2F-95053CCF2EA9}" srcId="{CD7E88C1-1E18-40A7-A32F-7F463BD4D507}" destId="{3413A62A-1E28-41C9-8425-E03A97B1C23A}" srcOrd="3" destOrd="0" parTransId="{EDF8FA7D-F43D-4FAF-BEBF-8F6DA646A7BF}" sibTransId="{2610BC06-6937-41A3-B7A9-C1645A60207D}"/>
    <dgm:cxn modelId="{FA4509B6-938A-4DB1-B5CE-83E5B25B480A}" type="presOf" srcId="{0CF4EDD6-A6E5-4386-87C3-6BB963C9431C}" destId="{039BEAA8-AE2B-4D42-82E3-B229D256A0E8}" srcOrd="0" destOrd="0" presId="urn:microsoft.com/office/officeart/2008/layout/LinedList"/>
    <dgm:cxn modelId="{38D2C4BB-A566-47B4-9D7A-C9D325F1EE44}" type="presOf" srcId="{DF3F821D-9216-4967-8283-DD554D4DFAEB}" destId="{66CCD4E2-6C6F-419F-8668-0A25EE33BDFC}" srcOrd="0" destOrd="0" presId="urn:microsoft.com/office/officeart/2008/layout/LinedList"/>
    <dgm:cxn modelId="{0931F0D9-6CA3-4B91-9EE2-EE8FB6348AB3}" type="presOf" srcId="{F5502688-31E9-4085-BC67-2E80E6724CAC}" destId="{07DBFEA0-DA90-42FD-8A48-18C3EA4650D0}" srcOrd="0" destOrd="0" presId="urn:microsoft.com/office/officeart/2008/layout/LinedList"/>
    <dgm:cxn modelId="{7F49D7E7-BF9D-4029-80BA-9F8ADF1D42FA}" srcId="{CD7E88C1-1E18-40A7-A32F-7F463BD4D507}" destId="{0CF4EDD6-A6E5-4386-87C3-6BB963C9431C}" srcOrd="2" destOrd="0" parTransId="{B4BA8C89-1295-453A-AF44-B4BC86181A10}" sibTransId="{7F83A021-9394-4FB2-B5AA-C91FB0526B3B}"/>
    <dgm:cxn modelId="{703E2AB4-5A03-4A83-BF75-8457F73406F6}" type="presParOf" srcId="{F0A23AAE-DE9E-453B-9097-EA8244E9456A}" destId="{F436D0B7-BF42-4927-A0BC-F1DF2111C1EC}" srcOrd="0" destOrd="0" presId="urn:microsoft.com/office/officeart/2008/layout/LinedList"/>
    <dgm:cxn modelId="{7F00423D-B339-4BED-A294-070FC24D69A8}" type="presParOf" srcId="{F0A23AAE-DE9E-453B-9097-EA8244E9456A}" destId="{BCF61C14-799D-46BC-8EE3-69B5DCFF2A9C}" srcOrd="1" destOrd="0" presId="urn:microsoft.com/office/officeart/2008/layout/LinedList"/>
    <dgm:cxn modelId="{1C7B95E4-40ED-45A3-8FED-3AA4C5847BAC}" type="presParOf" srcId="{BCF61C14-799D-46BC-8EE3-69B5DCFF2A9C}" destId="{66CCD4E2-6C6F-419F-8668-0A25EE33BDFC}" srcOrd="0" destOrd="0" presId="urn:microsoft.com/office/officeart/2008/layout/LinedList"/>
    <dgm:cxn modelId="{AFD3B1C5-6A39-4977-9E3C-479EEA46F573}" type="presParOf" srcId="{BCF61C14-799D-46BC-8EE3-69B5DCFF2A9C}" destId="{B9263AA8-C6E6-4AF2-B980-413622F93242}" srcOrd="1" destOrd="0" presId="urn:microsoft.com/office/officeart/2008/layout/LinedList"/>
    <dgm:cxn modelId="{DD3EDA2E-04E9-4D98-A526-64719DD62EE5}" type="presParOf" srcId="{F0A23AAE-DE9E-453B-9097-EA8244E9456A}" destId="{3BB35AD4-56AB-4D8C-A9AA-18DB6E9B887B}" srcOrd="2" destOrd="0" presId="urn:microsoft.com/office/officeart/2008/layout/LinedList"/>
    <dgm:cxn modelId="{94E386AD-5E56-40B3-8E34-F886E9D5A12E}" type="presParOf" srcId="{F0A23AAE-DE9E-453B-9097-EA8244E9456A}" destId="{6AEA4362-E3F1-405F-A74A-5887A481EE05}" srcOrd="3" destOrd="0" presId="urn:microsoft.com/office/officeart/2008/layout/LinedList"/>
    <dgm:cxn modelId="{7269FE7C-8EE6-4EB3-9860-44E3A73628C5}" type="presParOf" srcId="{6AEA4362-E3F1-405F-A74A-5887A481EE05}" destId="{A228B7C9-EA6D-45EB-8799-D0DD922C1B44}" srcOrd="0" destOrd="0" presId="urn:microsoft.com/office/officeart/2008/layout/LinedList"/>
    <dgm:cxn modelId="{02A369C9-15C6-4C48-848C-0063264E3F81}" type="presParOf" srcId="{6AEA4362-E3F1-405F-A74A-5887A481EE05}" destId="{E4374EE9-B39D-4D09-807F-A480E575F47E}" srcOrd="1" destOrd="0" presId="urn:microsoft.com/office/officeart/2008/layout/LinedList"/>
    <dgm:cxn modelId="{AF20A0A3-D719-4801-B932-857F2717FB45}" type="presParOf" srcId="{F0A23AAE-DE9E-453B-9097-EA8244E9456A}" destId="{89F2302E-6D9E-4967-B6B5-E5E660E08491}" srcOrd="4" destOrd="0" presId="urn:microsoft.com/office/officeart/2008/layout/LinedList"/>
    <dgm:cxn modelId="{A50E0C5A-32B0-4466-9C60-047D7178BF27}" type="presParOf" srcId="{F0A23AAE-DE9E-453B-9097-EA8244E9456A}" destId="{4A293468-03F8-470B-AC45-1FD608043C47}" srcOrd="5" destOrd="0" presId="urn:microsoft.com/office/officeart/2008/layout/LinedList"/>
    <dgm:cxn modelId="{DD8D38B6-587A-42E0-9572-0CD4739042CB}" type="presParOf" srcId="{4A293468-03F8-470B-AC45-1FD608043C47}" destId="{039BEAA8-AE2B-4D42-82E3-B229D256A0E8}" srcOrd="0" destOrd="0" presId="urn:microsoft.com/office/officeart/2008/layout/LinedList"/>
    <dgm:cxn modelId="{9FECCAEC-24E4-4C60-B632-205CBDB28CDC}" type="presParOf" srcId="{4A293468-03F8-470B-AC45-1FD608043C47}" destId="{E8A40713-46FB-4ED3-BE4E-A40D437B46BA}" srcOrd="1" destOrd="0" presId="urn:microsoft.com/office/officeart/2008/layout/LinedList"/>
    <dgm:cxn modelId="{CE1CD447-0EE4-453D-9071-D69E7528474F}" type="presParOf" srcId="{F0A23AAE-DE9E-453B-9097-EA8244E9456A}" destId="{B2C166BA-F733-4DD9-996E-204192A11AE0}" srcOrd="6" destOrd="0" presId="urn:microsoft.com/office/officeart/2008/layout/LinedList"/>
    <dgm:cxn modelId="{E3684086-CAA3-466F-BD95-F50BCC0B135A}" type="presParOf" srcId="{F0A23AAE-DE9E-453B-9097-EA8244E9456A}" destId="{202B371B-B272-47D2-B1F1-DB04E00EEBC0}" srcOrd="7" destOrd="0" presId="urn:microsoft.com/office/officeart/2008/layout/LinedList"/>
    <dgm:cxn modelId="{17B18106-969E-4F0F-9BD8-3663F16D79D2}" type="presParOf" srcId="{202B371B-B272-47D2-B1F1-DB04E00EEBC0}" destId="{F38A3872-EFB1-496A-B267-A19504123E4E}" srcOrd="0" destOrd="0" presId="urn:microsoft.com/office/officeart/2008/layout/LinedList"/>
    <dgm:cxn modelId="{BA55CAC0-7E7B-4B6D-9BC1-06EFB94A05B0}" type="presParOf" srcId="{202B371B-B272-47D2-B1F1-DB04E00EEBC0}" destId="{540B7C3C-006B-455F-B2EA-6BE1A70ACA28}" srcOrd="1" destOrd="0" presId="urn:microsoft.com/office/officeart/2008/layout/LinedList"/>
    <dgm:cxn modelId="{6E5FA234-7E39-4E0C-BB96-D811D5A8C680}" type="presParOf" srcId="{F0A23AAE-DE9E-453B-9097-EA8244E9456A}" destId="{62F3AF98-5A12-49B5-9064-8F7303DAEEFC}" srcOrd="8" destOrd="0" presId="urn:microsoft.com/office/officeart/2008/layout/LinedList"/>
    <dgm:cxn modelId="{1864F94B-ED77-4F8A-8F16-74312C3F2FD0}" type="presParOf" srcId="{F0A23AAE-DE9E-453B-9097-EA8244E9456A}" destId="{AEB84936-81FA-4C7F-A6AA-5BDF055A6FE7}" srcOrd="9" destOrd="0" presId="urn:microsoft.com/office/officeart/2008/layout/LinedList"/>
    <dgm:cxn modelId="{A5AC42F6-B9F8-461E-B93B-1822415431EB}" type="presParOf" srcId="{AEB84936-81FA-4C7F-A6AA-5BDF055A6FE7}" destId="{07DBFEA0-DA90-42FD-8A48-18C3EA4650D0}" srcOrd="0" destOrd="0" presId="urn:microsoft.com/office/officeart/2008/layout/LinedList"/>
    <dgm:cxn modelId="{1A782280-B8BA-4CA9-9590-BDBD939FFC38}" type="presParOf" srcId="{AEB84936-81FA-4C7F-A6AA-5BDF055A6FE7}" destId="{13EE616D-96A5-432E-BFC9-FDE163DAFAA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36D0B7-BF42-4927-A0BC-F1DF2111C1EC}">
      <dsp:nvSpPr>
        <dsp:cNvPr id="0" name=""/>
        <dsp:cNvSpPr/>
      </dsp:nvSpPr>
      <dsp:spPr>
        <a:xfrm>
          <a:off x="0" y="376"/>
          <a:ext cx="9625383" cy="0"/>
        </a:xfrm>
        <a:prstGeom prst="line">
          <a:avLst/>
        </a:prstGeom>
        <a:solidFill>
          <a:schemeClr val="accent5">
            <a:hueOff val="0"/>
            <a:satOff val="0"/>
            <a:lumOff val="0"/>
            <a:alphaOff val="0"/>
          </a:schemeClr>
        </a:solidFill>
        <a:ln w="19050"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CCD4E2-6C6F-419F-8668-0A25EE33BDFC}">
      <dsp:nvSpPr>
        <dsp:cNvPr id="0" name=""/>
        <dsp:cNvSpPr/>
      </dsp:nvSpPr>
      <dsp:spPr>
        <a:xfrm>
          <a:off x="0" y="376"/>
          <a:ext cx="9625383" cy="617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Contraception</a:t>
          </a:r>
        </a:p>
      </dsp:txBody>
      <dsp:txXfrm>
        <a:off x="0" y="376"/>
        <a:ext cx="9625383" cy="617141"/>
      </dsp:txXfrm>
    </dsp:sp>
    <dsp:sp modelId="{3BB35AD4-56AB-4D8C-A9AA-18DB6E9B887B}">
      <dsp:nvSpPr>
        <dsp:cNvPr id="0" name=""/>
        <dsp:cNvSpPr/>
      </dsp:nvSpPr>
      <dsp:spPr>
        <a:xfrm>
          <a:off x="0" y="617518"/>
          <a:ext cx="9625383" cy="0"/>
        </a:xfrm>
        <a:prstGeom prst="line">
          <a:avLst/>
        </a:prstGeom>
        <a:solidFill>
          <a:schemeClr val="accent5">
            <a:hueOff val="0"/>
            <a:satOff val="0"/>
            <a:lumOff val="0"/>
            <a:alphaOff val="0"/>
          </a:schemeClr>
        </a:solidFill>
        <a:ln w="19050"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228B7C9-EA6D-45EB-8799-D0DD922C1B44}">
      <dsp:nvSpPr>
        <dsp:cNvPr id="0" name=""/>
        <dsp:cNvSpPr/>
      </dsp:nvSpPr>
      <dsp:spPr>
        <a:xfrm>
          <a:off x="0" y="617518"/>
          <a:ext cx="9625383" cy="617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Abortion</a:t>
          </a:r>
        </a:p>
      </dsp:txBody>
      <dsp:txXfrm>
        <a:off x="0" y="617518"/>
        <a:ext cx="9625383" cy="617141"/>
      </dsp:txXfrm>
    </dsp:sp>
    <dsp:sp modelId="{89F2302E-6D9E-4967-B6B5-E5E660E08491}">
      <dsp:nvSpPr>
        <dsp:cNvPr id="0" name=""/>
        <dsp:cNvSpPr/>
      </dsp:nvSpPr>
      <dsp:spPr>
        <a:xfrm>
          <a:off x="0" y="1234659"/>
          <a:ext cx="9625383" cy="0"/>
        </a:xfrm>
        <a:prstGeom prst="line">
          <a:avLst/>
        </a:prstGeom>
        <a:solidFill>
          <a:schemeClr val="accent5">
            <a:hueOff val="0"/>
            <a:satOff val="0"/>
            <a:lumOff val="0"/>
            <a:alphaOff val="0"/>
          </a:schemeClr>
        </a:solidFill>
        <a:ln w="19050"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39BEAA8-AE2B-4D42-82E3-B229D256A0E8}">
      <dsp:nvSpPr>
        <dsp:cNvPr id="0" name=""/>
        <dsp:cNvSpPr/>
      </dsp:nvSpPr>
      <dsp:spPr>
        <a:xfrm>
          <a:off x="0" y="1234659"/>
          <a:ext cx="9625383" cy="617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STIs</a:t>
          </a:r>
        </a:p>
      </dsp:txBody>
      <dsp:txXfrm>
        <a:off x="0" y="1234659"/>
        <a:ext cx="9625383" cy="617141"/>
      </dsp:txXfrm>
    </dsp:sp>
    <dsp:sp modelId="{B2C166BA-F733-4DD9-996E-204192A11AE0}">
      <dsp:nvSpPr>
        <dsp:cNvPr id="0" name=""/>
        <dsp:cNvSpPr/>
      </dsp:nvSpPr>
      <dsp:spPr>
        <a:xfrm>
          <a:off x="0" y="1851801"/>
          <a:ext cx="9625383" cy="0"/>
        </a:xfrm>
        <a:prstGeom prst="line">
          <a:avLst/>
        </a:prstGeom>
        <a:solidFill>
          <a:schemeClr val="accent5">
            <a:hueOff val="0"/>
            <a:satOff val="0"/>
            <a:lumOff val="0"/>
            <a:alphaOff val="0"/>
          </a:schemeClr>
        </a:solidFill>
        <a:ln w="19050"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8A3872-EFB1-496A-B267-A19504123E4E}">
      <dsp:nvSpPr>
        <dsp:cNvPr id="0" name=""/>
        <dsp:cNvSpPr/>
      </dsp:nvSpPr>
      <dsp:spPr>
        <a:xfrm>
          <a:off x="0" y="1851801"/>
          <a:ext cx="9625383" cy="617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Pornography </a:t>
          </a:r>
        </a:p>
      </dsp:txBody>
      <dsp:txXfrm>
        <a:off x="0" y="1851801"/>
        <a:ext cx="9625383" cy="617141"/>
      </dsp:txXfrm>
    </dsp:sp>
    <dsp:sp modelId="{62F3AF98-5A12-49B5-9064-8F7303DAEEFC}">
      <dsp:nvSpPr>
        <dsp:cNvPr id="0" name=""/>
        <dsp:cNvSpPr/>
      </dsp:nvSpPr>
      <dsp:spPr>
        <a:xfrm>
          <a:off x="0" y="2468942"/>
          <a:ext cx="9625383" cy="0"/>
        </a:xfrm>
        <a:prstGeom prst="line">
          <a:avLst/>
        </a:prstGeom>
        <a:solidFill>
          <a:schemeClr val="accent5">
            <a:hueOff val="0"/>
            <a:satOff val="0"/>
            <a:lumOff val="0"/>
            <a:alphaOff val="0"/>
          </a:schemeClr>
        </a:solidFill>
        <a:ln w="19050"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7DBFEA0-DA90-42FD-8A48-18C3EA4650D0}">
      <dsp:nvSpPr>
        <dsp:cNvPr id="0" name=""/>
        <dsp:cNvSpPr/>
      </dsp:nvSpPr>
      <dsp:spPr>
        <a:xfrm>
          <a:off x="0" y="2468942"/>
          <a:ext cx="9625383" cy="617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Sex for pleasure</a:t>
          </a:r>
        </a:p>
      </dsp:txBody>
      <dsp:txXfrm>
        <a:off x="0" y="2468942"/>
        <a:ext cx="9625383" cy="61714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GB"/>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97BFF81C-1FCB-4DBA-8044-F1A0FCFD45A6}" type="datetime1">
              <a:rPr lang="en-US" smtClean="0"/>
              <a:t>11/14/2023</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a:t>Sample Footer Text</a:t>
            </a:r>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1254718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A87773D-8987-489A-A650-3D6F7D5C7C38}" type="datetime1">
              <a:rPr lang="en-US" smtClean="0"/>
              <a:t>11/14/2023</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960266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7E150C1-1D78-4D80-810D-E9E86F6E88AB}" type="datetime1">
              <a:rPr lang="en-US" smtClean="0"/>
              <a:t>11/14/2023</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42422967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29E9CBD8-1588-4B6B-B74D-87480DDE94C0}" type="datetime1">
              <a:rPr lang="en-US" smtClean="0"/>
              <a:t>11/14/2023</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2317778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AD794440-721C-4D75-BD4F-4CFB3D51CDCA}" type="datetime1">
              <a:rPr lang="en-US" smtClean="0"/>
              <a:t>11/14/2023</a:t>
            </a:fld>
            <a:endParaRPr lang="en-US" dirty="0"/>
          </a:p>
        </p:txBody>
      </p:sp>
      <p:sp>
        <p:nvSpPr>
          <p:cNvPr id="8" name="Footer Placeholder 7"/>
          <p:cNvSpPr>
            <a:spLocks noGrp="1"/>
          </p:cNvSpPr>
          <p:nvPr>
            <p:ph type="ftr" sz="quarter" idx="11"/>
          </p:nvPr>
        </p:nvSpPr>
        <p:spPr/>
        <p:txBody>
          <a:bodyPr/>
          <a:lstStyle/>
          <a:p>
            <a:r>
              <a:rPr lang="en-US"/>
              <a:t>Sample Footer Text</a:t>
            </a:r>
            <a:endParaRPr lang="en-US" dirty="0"/>
          </a:p>
        </p:txBody>
      </p:sp>
      <p:sp>
        <p:nvSpPr>
          <p:cNvPr id="9" name="Slide Number Placeholder 8"/>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2100457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2701A64-483B-4532-94FB-D8F90CB6DEE0}" type="datetime1">
              <a:rPr lang="en-US" smtClean="0"/>
              <a:t>11/14/2023</a:t>
            </a:fld>
            <a:endParaRPr lang="en-US" dirty="0"/>
          </a:p>
        </p:txBody>
      </p:sp>
      <p:sp>
        <p:nvSpPr>
          <p:cNvPr id="4" name="Footer Placeholder 3"/>
          <p:cNvSpPr>
            <a:spLocks noGrp="1"/>
          </p:cNvSpPr>
          <p:nvPr>
            <p:ph type="ftr" sz="quarter" idx="11"/>
          </p:nvPr>
        </p:nvSpPr>
        <p:spPr/>
        <p:txBody>
          <a:bodyPr/>
          <a:lstStyle/>
          <a:p>
            <a:r>
              <a:rPr lang="en-US"/>
              <a:t>Sample Footer Text</a:t>
            </a:r>
            <a:endParaRPr lang="en-US" dirty="0"/>
          </a:p>
        </p:txBody>
      </p:sp>
      <p:sp>
        <p:nvSpPr>
          <p:cNvPr id="5" name="Slide Number Placeholder 4"/>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1036027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18FB39-20FB-4E2E-B861-45B709B9C3C5}" type="datetime1">
              <a:rPr lang="en-US" smtClean="0"/>
              <a:t>11/14/2023</a:t>
            </a:fld>
            <a:endParaRPr lang="en-US" dirty="0"/>
          </a:p>
        </p:txBody>
      </p:sp>
      <p:sp>
        <p:nvSpPr>
          <p:cNvPr id="3" name="Footer Placeholder 2"/>
          <p:cNvSpPr>
            <a:spLocks noGrp="1"/>
          </p:cNvSpPr>
          <p:nvPr>
            <p:ph type="ftr" sz="quarter" idx="11"/>
          </p:nvPr>
        </p:nvSpPr>
        <p:spPr/>
        <p:txBody>
          <a:bodyPr/>
          <a:lstStyle/>
          <a:p>
            <a:r>
              <a:rPr lang="en-US"/>
              <a:t>Sample Footer Text</a:t>
            </a:r>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15068296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AC48AC19-8BD6-476C-9770-8884373BCF00}" type="datetime1">
              <a:rPr lang="en-US" smtClean="0"/>
              <a:t>11/14/2023</a:t>
            </a:fld>
            <a:endParaRPr lang="en-US"/>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1568956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GB"/>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3F68C53-8AD1-4F09-9486-FB3406B99CFA}" type="datetime1">
              <a:rPr lang="en-US" smtClean="0"/>
              <a:t>11/14/2023</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19916572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A543EDD-D0D2-447F-B24F-3717AF4B109D}" type="datetime1">
              <a:rPr lang="en-US" smtClean="0"/>
              <a:pPr/>
              <a:t>11/14/2023</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3450C42-9A0B-4425-92C2-70FCF7C45734}" type="slidenum">
              <a:rPr lang="en-US" smtClean="0"/>
              <a:pPr/>
              <a:t>‹#›</a:t>
            </a:fld>
            <a:endParaRPr lang="en-US" dirty="0"/>
          </a:p>
        </p:txBody>
      </p:sp>
    </p:spTree>
    <p:extLst>
      <p:ext uri="{BB962C8B-B14F-4D97-AF65-F5344CB8AC3E}">
        <p14:creationId xmlns:p14="http://schemas.microsoft.com/office/powerpoint/2010/main" val="2350199700"/>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GB"/>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BA543EDD-D0D2-447F-B24F-3717AF4B109D}" type="datetime1">
              <a:rPr lang="en-US" smtClean="0"/>
              <a:pPr/>
              <a:t>11/14/2023</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3450C42-9A0B-4425-92C2-70FCF7C45734}" type="slidenum">
              <a:rPr lang="en-US" smtClean="0"/>
              <a:pPr/>
              <a:t>‹#›</a:t>
            </a:fld>
            <a:endParaRPr lang="en-US" dirty="0"/>
          </a:p>
        </p:txBody>
      </p:sp>
    </p:spTree>
    <p:extLst>
      <p:ext uri="{BB962C8B-B14F-4D97-AF65-F5344CB8AC3E}">
        <p14:creationId xmlns:p14="http://schemas.microsoft.com/office/powerpoint/2010/main" val="2892664536"/>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GB"/>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BA543EDD-D0D2-447F-B24F-3717AF4B109D}" type="datetime1">
              <a:rPr lang="en-US" smtClean="0"/>
              <a:pPr/>
              <a:t>11/14/2023</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3450C42-9A0B-4425-92C2-70FCF7C45734}" type="slidenum">
              <a:rPr lang="en-US" smtClean="0"/>
              <a:pPr/>
              <a:t>‹#›</a:t>
            </a:fld>
            <a:endParaRPr lang="en-US" dirty="0"/>
          </a:p>
        </p:txBody>
      </p:sp>
    </p:spTree>
    <p:extLst>
      <p:ext uri="{BB962C8B-B14F-4D97-AF65-F5344CB8AC3E}">
        <p14:creationId xmlns:p14="http://schemas.microsoft.com/office/powerpoint/2010/main" val="358531120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A543EDD-D0D2-447F-B24F-3717AF4B109D}" type="datetime1">
              <a:rPr lang="en-US" smtClean="0"/>
              <a:pPr/>
              <a:t>11/14/2023</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3450C42-9A0B-4425-92C2-70FCF7C45734}" type="slidenum">
              <a:rPr lang="en-US" smtClean="0"/>
              <a:pPr/>
              <a:t>‹#›</a:t>
            </a:fld>
            <a:endParaRPr lang="en-US" dirty="0"/>
          </a:p>
        </p:txBody>
      </p:sp>
    </p:spTree>
    <p:extLst>
      <p:ext uri="{BB962C8B-B14F-4D97-AF65-F5344CB8AC3E}">
        <p14:creationId xmlns:p14="http://schemas.microsoft.com/office/powerpoint/2010/main" val="262609145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A543EDD-D0D2-447F-B24F-3717AF4B109D}" type="datetime1">
              <a:rPr lang="en-US" smtClean="0"/>
              <a:pPr/>
              <a:t>11/14/2023</a:t>
            </a:fld>
            <a:endParaRPr lang="en-US" dirty="0"/>
          </a:p>
        </p:txBody>
      </p:sp>
      <p:sp>
        <p:nvSpPr>
          <p:cNvPr id="8" name="Footer Placeholder 7"/>
          <p:cNvSpPr>
            <a:spLocks noGrp="1"/>
          </p:cNvSpPr>
          <p:nvPr>
            <p:ph type="ftr" sz="quarter" idx="11"/>
          </p:nvPr>
        </p:nvSpPr>
        <p:spPr/>
        <p:txBody>
          <a:bodyPr/>
          <a:lstStyle/>
          <a:p>
            <a:r>
              <a:rPr lang="en-US"/>
              <a:t>Sample Footer Text</a:t>
            </a:r>
            <a:endParaRPr lang="en-US" dirty="0"/>
          </a:p>
        </p:txBody>
      </p:sp>
      <p:sp>
        <p:nvSpPr>
          <p:cNvPr id="9" name="Slide Number Placeholder 8"/>
          <p:cNvSpPr>
            <a:spLocks noGrp="1"/>
          </p:cNvSpPr>
          <p:nvPr>
            <p:ph type="sldNum" sz="quarter" idx="12"/>
          </p:nvPr>
        </p:nvSpPr>
        <p:spPr/>
        <p:txBody>
          <a:bodyPr/>
          <a:lstStyle/>
          <a:p>
            <a:fld id="{F3450C42-9A0B-4425-92C2-70FCF7C45734}" type="slidenum">
              <a:rPr lang="en-US" smtClean="0"/>
              <a:pPr/>
              <a:t>‹#›</a:t>
            </a:fld>
            <a:endParaRPr lang="en-US" dirty="0"/>
          </a:p>
        </p:txBody>
      </p:sp>
    </p:spTree>
    <p:extLst>
      <p:ext uri="{BB962C8B-B14F-4D97-AF65-F5344CB8AC3E}">
        <p14:creationId xmlns:p14="http://schemas.microsoft.com/office/powerpoint/2010/main" val="3075964193"/>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A543EDD-D0D2-447F-B24F-3717AF4B109D}" type="datetime1">
              <a:rPr lang="en-US" smtClean="0"/>
              <a:pPr/>
              <a:t>11/14/2023</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r>
              <a:rPr lang="en-US"/>
              <a:t>Sample Footer Text</a:t>
            </a:r>
            <a:endParaRPr lang="en-US" dirty="0"/>
          </a:p>
        </p:txBody>
      </p:sp>
      <p:sp>
        <p:nvSpPr>
          <p:cNvPr id="9" name="Slide Number Placeholder 8"/>
          <p:cNvSpPr>
            <a:spLocks noGrp="1"/>
          </p:cNvSpPr>
          <p:nvPr>
            <p:ph type="sldNum" sz="quarter" idx="12"/>
          </p:nvPr>
        </p:nvSpPr>
        <p:spPr/>
        <p:txBody>
          <a:bodyPr/>
          <a:lstStyle/>
          <a:p>
            <a:fld id="{F3450C42-9A0B-4425-92C2-70FCF7C45734}" type="slidenum">
              <a:rPr lang="en-US" smtClean="0"/>
              <a:pPr/>
              <a:t>‹#›</a:t>
            </a:fld>
            <a:endParaRPr lang="en-US" dirty="0"/>
          </a:p>
        </p:txBody>
      </p:sp>
    </p:spTree>
    <p:extLst>
      <p:ext uri="{BB962C8B-B14F-4D97-AF65-F5344CB8AC3E}">
        <p14:creationId xmlns:p14="http://schemas.microsoft.com/office/powerpoint/2010/main" val="2403931386"/>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FB9092B3-2D87-4CDF-B84B-C46E5F5D31F7}" type="datetime1">
              <a:rPr lang="en-US" smtClean="0"/>
              <a:t>11/14/2023</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38724202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3D769E57-47B1-47B0-B526-3153E4B1E729}" type="datetime1">
              <a:rPr lang="en-US" smtClean="0"/>
              <a:t>11/14/2023</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4012881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BA543EDD-D0D2-447F-B24F-3717AF4B109D}" type="datetime1">
              <a:rPr lang="en-US" smtClean="0"/>
              <a:pPr/>
              <a:t>11/14/2023</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a:t>Sample Footer Text</a:t>
            </a:r>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F3450C42-9A0B-4425-92C2-70FCF7C45734}" type="slidenum">
              <a:rPr lang="en-US" smtClean="0"/>
              <a:pPr/>
              <a:t>‹#›</a:t>
            </a:fld>
            <a:endParaRPr lang="en-US" dirty="0"/>
          </a:p>
        </p:txBody>
      </p:sp>
    </p:spTree>
    <p:extLst>
      <p:ext uri="{BB962C8B-B14F-4D97-AF65-F5344CB8AC3E}">
        <p14:creationId xmlns:p14="http://schemas.microsoft.com/office/powerpoint/2010/main" val="3793483360"/>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 id="2147483864" r:id="rId12"/>
    <p:sldLayoutId id="2147483865" r:id="rId13"/>
    <p:sldLayoutId id="2147483866" r:id="rId14"/>
    <p:sldLayoutId id="2147483867" r:id="rId15"/>
    <p:sldLayoutId id="2147483868" r:id="rId16"/>
    <p:sldLayoutId id="214748386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5">
            <a:extLst>
              <a:ext uri="{FF2B5EF4-FFF2-40B4-BE49-F238E27FC236}">
                <a16:creationId xmlns:a16="http://schemas.microsoft.com/office/drawing/2014/main" id="{2D529E20-662F-4915-ACD7-970C026FDB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5677511" flipH="1">
            <a:off x="3527283" y="1857885"/>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pic>
        <p:nvPicPr>
          <p:cNvPr id="4" name="Picture 3">
            <a:extLst>
              <a:ext uri="{FF2B5EF4-FFF2-40B4-BE49-F238E27FC236}">
                <a16:creationId xmlns:a16="http://schemas.microsoft.com/office/drawing/2014/main" id="{D8870114-D9AA-4E68-9032-84CC5EF12C8A}"/>
              </a:ext>
            </a:extLst>
          </p:cNvPr>
          <p:cNvPicPr>
            <a:picLocks noChangeAspect="1"/>
          </p:cNvPicPr>
          <p:nvPr/>
        </p:nvPicPr>
        <p:blipFill rotWithShape="1">
          <a:blip r:embed="rId2"/>
          <a:srcRect r="45608"/>
          <a:stretch/>
        </p:blipFill>
        <p:spPr>
          <a:xfrm>
            <a:off x="423337" y="402166"/>
            <a:ext cx="4932951" cy="6053670"/>
          </a:xfrm>
          <a:custGeom>
            <a:avLst/>
            <a:gdLst/>
            <a:ahLst/>
            <a:cxnLst/>
            <a:rect l="l" t="t" r="r" b="b"/>
            <a:pathLst>
              <a:path w="4932951" h="6053670">
                <a:moveTo>
                  <a:pt x="0" y="0"/>
                </a:moveTo>
                <a:lnTo>
                  <a:pt x="3678393" y="0"/>
                </a:lnTo>
                <a:lnTo>
                  <a:pt x="4478865" y="0"/>
                </a:lnTo>
                <a:lnTo>
                  <a:pt x="4931853" y="0"/>
                </a:lnTo>
                <a:lnTo>
                  <a:pt x="4908487" y="137419"/>
                </a:lnTo>
                <a:lnTo>
                  <a:pt x="4886218" y="274232"/>
                </a:lnTo>
                <a:lnTo>
                  <a:pt x="4864421" y="411650"/>
                </a:lnTo>
                <a:lnTo>
                  <a:pt x="4845759" y="549673"/>
                </a:lnTo>
                <a:lnTo>
                  <a:pt x="4826941" y="687092"/>
                </a:lnTo>
                <a:lnTo>
                  <a:pt x="4809377" y="825115"/>
                </a:lnTo>
                <a:lnTo>
                  <a:pt x="4794322" y="961323"/>
                </a:lnTo>
                <a:lnTo>
                  <a:pt x="4780052" y="1099347"/>
                </a:lnTo>
                <a:lnTo>
                  <a:pt x="4767035" y="1236765"/>
                </a:lnTo>
                <a:lnTo>
                  <a:pt x="4755744" y="1371761"/>
                </a:lnTo>
                <a:lnTo>
                  <a:pt x="4744453" y="1508574"/>
                </a:lnTo>
                <a:lnTo>
                  <a:pt x="4735044" y="1643572"/>
                </a:lnTo>
                <a:lnTo>
                  <a:pt x="4727674" y="1778568"/>
                </a:lnTo>
                <a:lnTo>
                  <a:pt x="4719990" y="1912960"/>
                </a:lnTo>
                <a:lnTo>
                  <a:pt x="4713560" y="2046141"/>
                </a:lnTo>
                <a:lnTo>
                  <a:pt x="4709012" y="2178111"/>
                </a:lnTo>
                <a:lnTo>
                  <a:pt x="4705092" y="2310081"/>
                </a:lnTo>
                <a:lnTo>
                  <a:pt x="4701328" y="2440840"/>
                </a:lnTo>
                <a:lnTo>
                  <a:pt x="4699603" y="2569783"/>
                </a:lnTo>
                <a:lnTo>
                  <a:pt x="4697721" y="2698726"/>
                </a:lnTo>
                <a:lnTo>
                  <a:pt x="4696780" y="2825853"/>
                </a:lnTo>
                <a:lnTo>
                  <a:pt x="4697721" y="2951770"/>
                </a:lnTo>
                <a:lnTo>
                  <a:pt x="4697721" y="3076475"/>
                </a:lnTo>
                <a:lnTo>
                  <a:pt x="4699603" y="3199970"/>
                </a:lnTo>
                <a:lnTo>
                  <a:pt x="4702426" y="3321043"/>
                </a:lnTo>
                <a:lnTo>
                  <a:pt x="4705092" y="3440906"/>
                </a:lnTo>
                <a:lnTo>
                  <a:pt x="4708071" y="3558347"/>
                </a:lnTo>
                <a:lnTo>
                  <a:pt x="4712619" y="3675183"/>
                </a:lnTo>
                <a:lnTo>
                  <a:pt x="4717480" y="3790203"/>
                </a:lnTo>
                <a:lnTo>
                  <a:pt x="4721871" y="3902801"/>
                </a:lnTo>
                <a:lnTo>
                  <a:pt x="4734260" y="4122549"/>
                </a:lnTo>
                <a:lnTo>
                  <a:pt x="4747433" y="4333217"/>
                </a:lnTo>
                <a:lnTo>
                  <a:pt x="4761233" y="4535409"/>
                </a:lnTo>
                <a:lnTo>
                  <a:pt x="4776445" y="4726705"/>
                </a:lnTo>
                <a:lnTo>
                  <a:pt x="4792283" y="4909526"/>
                </a:lnTo>
                <a:lnTo>
                  <a:pt x="4809377" y="5079029"/>
                </a:lnTo>
                <a:lnTo>
                  <a:pt x="4826157" y="5238240"/>
                </a:lnTo>
                <a:lnTo>
                  <a:pt x="4842936" y="5384739"/>
                </a:lnTo>
                <a:lnTo>
                  <a:pt x="4858775" y="5519131"/>
                </a:lnTo>
                <a:lnTo>
                  <a:pt x="4873830" y="5638388"/>
                </a:lnTo>
                <a:lnTo>
                  <a:pt x="4888100" y="5746143"/>
                </a:lnTo>
                <a:lnTo>
                  <a:pt x="4900019" y="5836948"/>
                </a:lnTo>
                <a:lnTo>
                  <a:pt x="4911310" y="5913225"/>
                </a:lnTo>
                <a:lnTo>
                  <a:pt x="4927462" y="6017953"/>
                </a:lnTo>
                <a:lnTo>
                  <a:pt x="4932951" y="6053670"/>
                </a:lnTo>
                <a:lnTo>
                  <a:pt x="4478865" y="6053670"/>
                </a:lnTo>
                <a:lnTo>
                  <a:pt x="3683097" y="6053670"/>
                </a:lnTo>
                <a:lnTo>
                  <a:pt x="0" y="6053670"/>
                </a:lnTo>
                <a:close/>
              </a:path>
            </a:pathLst>
          </a:custGeom>
        </p:spPr>
      </p:pic>
      <p:sp>
        <p:nvSpPr>
          <p:cNvPr id="11" name="Freeform 5">
            <a:extLst>
              <a:ext uri="{FF2B5EF4-FFF2-40B4-BE49-F238E27FC236}">
                <a16:creationId xmlns:a16="http://schemas.microsoft.com/office/drawing/2014/main" id="{1AD5EB79-7F9A-4BBC-92A5-188382CBA1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177537BA-C114-4132-8261-C6ED4390CCDD}"/>
              </a:ext>
            </a:extLst>
          </p:cNvPr>
          <p:cNvSpPr>
            <a:spLocks noGrp="1"/>
          </p:cNvSpPr>
          <p:nvPr>
            <p:ph type="ctrTitle"/>
          </p:nvPr>
        </p:nvSpPr>
        <p:spPr>
          <a:xfrm>
            <a:off x="5695061" y="1241266"/>
            <a:ext cx="5428551" cy="3153753"/>
          </a:xfrm>
        </p:spPr>
        <p:txBody>
          <a:bodyPr>
            <a:normAutofit/>
          </a:bodyPr>
          <a:lstStyle/>
          <a:p>
            <a:r>
              <a:rPr lang="en-US" dirty="0"/>
              <a:t>RSHE at Benson</a:t>
            </a:r>
            <a:endParaRPr lang="en-GB" dirty="0"/>
          </a:p>
        </p:txBody>
      </p:sp>
      <p:sp>
        <p:nvSpPr>
          <p:cNvPr id="3" name="Subtitle 2">
            <a:extLst>
              <a:ext uri="{FF2B5EF4-FFF2-40B4-BE49-F238E27FC236}">
                <a16:creationId xmlns:a16="http://schemas.microsoft.com/office/drawing/2014/main" id="{7B69FD50-E821-4AB9-A318-16EC5DF57DAE}"/>
              </a:ext>
            </a:extLst>
          </p:cNvPr>
          <p:cNvSpPr>
            <a:spLocks noGrp="1"/>
          </p:cNvSpPr>
          <p:nvPr>
            <p:ph type="subTitle" idx="1"/>
          </p:nvPr>
        </p:nvSpPr>
        <p:spPr>
          <a:xfrm>
            <a:off x="5695061" y="4591665"/>
            <a:ext cx="5428551" cy="1622322"/>
          </a:xfrm>
        </p:spPr>
        <p:txBody>
          <a:bodyPr>
            <a:normAutofit/>
          </a:bodyPr>
          <a:lstStyle/>
          <a:p>
            <a:r>
              <a:rPr lang="en-US" dirty="0"/>
              <a:t>A brief outline on topics taught </a:t>
            </a:r>
            <a:endParaRPr lang="en-GB" dirty="0"/>
          </a:p>
        </p:txBody>
      </p:sp>
      <p:sp>
        <p:nvSpPr>
          <p:cNvPr id="13" name="Rectangle 12">
            <a:extLst>
              <a:ext uri="{FF2B5EF4-FFF2-40B4-BE49-F238E27FC236}">
                <a16:creationId xmlns:a16="http://schemas.microsoft.com/office/drawing/2014/main" id="{B9B8A17F-DC3A-4D9A-AA53-9BFB894CD7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179913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219AE65-9B94-44EA-BEF3-EF4BFA169C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0C81A57-9CD5-461B-8FFE-4A8CB6CFBE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17539" y="467397"/>
            <a:ext cx="695829" cy="591911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nvGrpSpPr>
          <p:cNvPr id="12" name="Group 11">
            <a:extLst>
              <a:ext uri="{FF2B5EF4-FFF2-40B4-BE49-F238E27FC236}">
                <a16:creationId xmlns:a16="http://schemas.microsoft.com/office/drawing/2014/main" id="{3086C462-37F4-494D-8292-CCB95221CC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a:solidFill>
            <a:srgbClr val="FFFFFF"/>
          </a:solidFill>
        </p:grpSpPr>
        <p:sp>
          <p:nvSpPr>
            <p:cNvPr id="13" name="Rectangle 12">
              <a:extLst>
                <a:ext uri="{FF2B5EF4-FFF2-40B4-BE49-F238E27FC236}">
                  <a16:creationId xmlns:a16="http://schemas.microsoft.com/office/drawing/2014/main" id="{2C7D2D64-353F-4802-AA48-A70CE6020B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4" name="Freeform 5">
              <a:extLst>
                <a:ext uri="{FF2B5EF4-FFF2-40B4-BE49-F238E27FC236}">
                  <a16:creationId xmlns:a16="http://schemas.microsoft.com/office/drawing/2014/main" id="{30A6328F-CAA3-4052-BF4C-14BD47706E6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ln>
              <a:noFill/>
            </a:ln>
          </p:spPr>
          <p:style>
            <a:lnRef idx="0">
              <a:scrgbClr r="0" g="0" b="0"/>
            </a:lnRef>
            <a:fillRef idx="1002">
              <a:schemeClr val="dk2"/>
            </a:fillRef>
            <a:effectRef idx="0">
              <a:scrgbClr r="0" g="0" b="0"/>
            </a:effectRef>
            <a:fontRef idx="major"/>
          </p:style>
          <p:txBody>
            <a:bodyPr/>
            <a:lstStyle/>
            <a:p>
              <a:endParaRPr lang="en-GB"/>
            </a:p>
          </p:txBody>
        </p:sp>
      </p:grpSp>
      <p:sp>
        <p:nvSpPr>
          <p:cNvPr id="2" name="Title 1">
            <a:extLst>
              <a:ext uri="{FF2B5EF4-FFF2-40B4-BE49-F238E27FC236}">
                <a16:creationId xmlns:a16="http://schemas.microsoft.com/office/drawing/2014/main" id="{A0FAD64D-22EB-4FD6-9179-1BC371807189}"/>
              </a:ext>
            </a:extLst>
          </p:cNvPr>
          <p:cNvSpPr>
            <a:spLocks noGrp="1"/>
          </p:cNvSpPr>
          <p:nvPr>
            <p:ph type="title"/>
          </p:nvPr>
        </p:nvSpPr>
        <p:spPr>
          <a:xfrm>
            <a:off x="1000372" y="1209957"/>
            <a:ext cx="3034580" cy="4438087"/>
          </a:xfrm>
        </p:spPr>
        <p:txBody>
          <a:bodyPr anchor="ctr">
            <a:normAutofit/>
          </a:bodyPr>
          <a:lstStyle/>
          <a:p>
            <a:pPr algn="r"/>
            <a:r>
              <a:rPr lang="en-US" sz="3200" dirty="0">
                <a:solidFill>
                  <a:schemeClr val="tx1"/>
                </a:solidFill>
              </a:rPr>
              <a:t>What is RSHE?</a:t>
            </a:r>
            <a:endParaRPr lang="en-GB" sz="3200" dirty="0">
              <a:solidFill>
                <a:schemeClr val="tx1"/>
              </a:solidFill>
            </a:endParaRPr>
          </a:p>
        </p:txBody>
      </p:sp>
      <p:cxnSp>
        <p:nvCxnSpPr>
          <p:cNvPr id="16" name="Straight Connector 15">
            <a:extLst>
              <a:ext uri="{FF2B5EF4-FFF2-40B4-BE49-F238E27FC236}">
                <a16:creationId xmlns:a16="http://schemas.microsoft.com/office/drawing/2014/main" id="{AD23B2CD-009B-425A-9616-1E1AD1D5AB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56687" y="1930986"/>
            <a:ext cx="0" cy="3200400"/>
          </a:xfrm>
          <a:prstGeom prst="line">
            <a:avLst/>
          </a:prstGeom>
          <a:ln w="15875" cap="sq">
            <a:solidFill>
              <a:schemeClr val="tx2"/>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3469DDB-DDB3-434B-B58C-47B39339F939}"/>
              </a:ext>
            </a:extLst>
          </p:cNvPr>
          <p:cNvSpPr>
            <a:spLocks noGrp="1"/>
          </p:cNvSpPr>
          <p:nvPr>
            <p:ph idx="1"/>
          </p:nvPr>
        </p:nvSpPr>
        <p:spPr>
          <a:xfrm>
            <a:off x="4678424" y="1059025"/>
            <a:ext cx="5302189" cy="4739950"/>
          </a:xfrm>
        </p:spPr>
        <p:txBody>
          <a:bodyPr anchor="ctr">
            <a:normAutofit/>
          </a:bodyPr>
          <a:lstStyle/>
          <a:p>
            <a:pPr marL="0" indent="0">
              <a:buNone/>
            </a:pPr>
            <a:r>
              <a:rPr lang="en-GB" dirty="0">
                <a:solidFill>
                  <a:schemeClr val="tx1"/>
                </a:solidFill>
              </a:rPr>
              <a:t>RSHE is a statutory requirement to teach in schools. It stands for </a:t>
            </a:r>
            <a:r>
              <a:rPr lang="en-GB" b="1" dirty="0">
                <a:solidFill>
                  <a:schemeClr val="tx1"/>
                </a:solidFill>
              </a:rPr>
              <a:t>Relationships, Sex and Health Education. </a:t>
            </a:r>
            <a:r>
              <a:rPr lang="en-GB" dirty="0">
                <a:solidFill>
                  <a:schemeClr val="tx1"/>
                </a:solidFill>
              </a:rPr>
              <a:t>The subject teaches the key building blocks of healthy, respectful relationships, focusing on family and friendships, in all contexts, including online. It also covers the essential understanding of how to be healthy. Health education includes puberty and menstruation (UKS2). It also focuses on teaching the characteristics of good physical health and mental wellbeing, and that mental wellbeing is a normal part of daily life, in the same way as physical health.</a:t>
            </a:r>
            <a:endParaRPr lang="en-US" dirty="0">
              <a:solidFill>
                <a:schemeClr val="tx1"/>
              </a:solidFill>
            </a:endParaRPr>
          </a:p>
        </p:txBody>
      </p:sp>
    </p:spTree>
    <p:extLst>
      <p:ext uri="{BB962C8B-B14F-4D97-AF65-F5344CB8AC3E}">
        <p14:creationId xmlns:p14="http://schemas.microsoft.com/office/powerpoint/2010/main" val="33647110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GB"/>
          </a:p>
        </p:txBody>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876F6E63-F024-4B06-8CF5-08EABD1C0075}"/>
              </a:ext>
            </a:extLst>
          </p:cNvPr>
          <p:cNvSpPr>
            <a:spLocks noGrp="1"/>
          </p:cNvSpPr>
          <p:nvPr>
            <p:ph type="title"/>
          </p:nvPr>
        </p:nvSpPr>
        <p:spPr>
          <a:xfrm>
            <a:off x="994087" y="1130603"/>
            <a:ext cx="3342442" cy="4596794"/>
          </a:xfrm>
        </p:spPr>
        <p:txBody>
          <a:bodyPr anchor="ctr">
            <a:normAutofit/>
          </a:bodyPr>
          <a:lstStyle/>
          <a:p>
            <a:r>
              <a:rPr lang="en-US" sz="3200">
                <a:solidFill>
                  <a:srgbClr val="EBEBEB"/>
                </a:solidFill>
              </a:rPr>
              <a:t>Sensitive Topics</a:t>
            </a:r>
            <a:endParaRPr lang="en-GB" sz="3200">
              <a:solidFill>
                <a:srgbClr val="EBEBEB"/>
              </a:solidFill>
            </a:endParaRPr>
          </a:p>
        </p:txBody>
      </p:sp>
      <p:sp>
        <p:nvSpPr>
          <p:cNvPr id="3" name="Content Placeholder 2">
            <a:extLst>
              <a:ext uri="{FF2B5EF4-FFF2-40B4-BE49-F238E27FC236}">
                <a16:creationId xmlns:a16="http://schemas.microsoft.com/office/drawing/2014/main" id="{1A449061-07AD-475A-92B6-3EF588FBD5E3}"/>
              </a:ext>
            </a:extLst>
          </p:cNvPr>
          <p:cNvSpPr>
            <a:spLocks noGrp="1"/>
          </p:cNvSpPr>
          <p:nvPr>
            <p:ph idx="1"/>
          </p:nvPr>
        </p:nvSpPr>
        <p:spPr>
          <a:xfrm>
            <a:off x="5290077" y="437513"/>
            <a:ext cx="5502614" cy="5954325"/>
          </a:xfrm>
        </p:spPr>
        <p:txBody>
          <a:bodyPr anchor="ctr">
            <a:normAutofit/>
          </a:bodyPr>
          <a:lstStyle/>
          <a:p>
            <a:pPr marL="0" indent="0">
              <a:buNone/>
            </a:pPr>
            <a:r>
              <a:rPr lang="en-US" sz="2000" dirty="0"/>
              <a:t>In RSHE a couple of sensitive topics will need to be covered. We, as a school, have worked together to think of appropriate topics to teach the children and when they are appropriate to teach them. We have worked together closely to produce a list of topics we thought were suitable for each year group. We would like to share these with you, so you are aware of these.</a:t>
            </a:r>
            <a:endParaRPr lang="en-GB" sz="2000" dirty="0"/>
          </a:p>
        </p:txBody>
      </p:sp>
    </p:spTree>
    <p:extLst>
      <p:ext uri="{BB962C8B-B14F-4D97-AF65-F5344CB8AC3E}">
        <p14:creationId xmlns:p14="http://schemas.microsoft.com/office/powerpoint/2010/main" val="301368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219AE65-9B94-44EA-BEF3-EF4BFA169C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0C81A57-9CD5-461B-8FFE-4A8CB6CFBE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17539" y="467397"/>
            <a:ext cx="695829" cy="591911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nvGrpSpPr>
          <p:cNvPr id="12" name="Group 11">
            <a:extLst>
              <a:ext uri="{FF2B5EF4-FFF2-40B4-BE49-F238E27FC236}">
                <a16:creationId xmlns:a16="http://schemas.microsoft.com/office/drawing/2014/main" id="{3086C462-37F4-494D-8292-CCB95221CC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a:solidFill>
            <a:srgbClr val="FFFFFF"/>
          </a:solidFill>
        </p:grpSpPr>
        <p:sp>
          <p:nvSpPr>
            <p:cNvPr id="13" name="Rectangle 12">
              <a:extLst>
                <a:ext uri="{FF2B5EF4-FFF2-40B4-BE49-F238E27FC236}">
                  <a16:creationId xmlns:a16="http://schemas.microsoft.com/office/drawing/2014/main" id="{2C7D2D64-353F-4802-AA48-A70CE6020B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4" name="Freeform 5">
              <a:extLst>
                <a:ext uri="{FF2B5EF4-FFF2-40B4-BE49-F238E27FC236}">
                  <a16:creationId xmlns:a16="http://schemas.microsoft.com/office/drawing/2014/main" id="{30A6328F-CAA3-4052-BF4C-14BD47706E6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ln>
              <a:noFill/>
            </a:ln>
          </p:spPr>
          <p:style>
            <a:lnRef idx="0">
              <a:scrgbClr r="0" g="0" b="0"/>
            </a:lnRef>
            <a:fillRef idx="1002">
              <a:schemeClr val="dk2"/>
            </a:fillRef>
            <a:effectRef idx="0">
              <a:scrgbClr r="0" g="0" b="0"/>
            </a:effectRef>
            <a:fontRef idx="major"/>
          </p:style>
          <p:txBody>
            <a:bodyPr/>
            <a:lstStyle/>
            <a:p>
              <a:endParaRPr lang="en-GB"/>
            </a:p>
          </p:txBody>
        </p:sp>
      </p:grpSp>
      <p:sp>
        <p:nvSpPr>
          <p:cNvPr id="2" name="Title 1">
            <a:extLst>
              <a:ext uri="{FF2B5EF4-FFF2-40B4-BE49-F238E27FC236}">
                <a16:creationId xmlns:a16="http://schemas.microsoft.com/office/drawing/2014/main" id="{ED556CE3-F318-43AF-9AF1-B7783063FE0E}"/>
              </a:ext>
            </a:extLst>
          </p:cNvPr>
          <p:cNvSpPr>
            <a:spLocks noGrp="1"/>
          </p:cNvSpPr>
          <p:nvPr>
            <p:ph type="title"/>
          </p:nvPr>
        </p:nvSpPr>
        <p:spPr>
          <a:xfrm>
            <a:off x="1000372" y="1209957"/>
            <a:ext cx="3034580" cy="4438087"/>
          </a:xfrm>
        </p:spPr>
        <p:txBody>
          <a:bodyPr anchor="ctr">
            <a:normAutofit/>
          </a:bodyPr>
          <a:lstStyle/>
          <a:p>
            <a:pPr algn="r"/>
            <a:r>
              <a:rPr lang="en-US" sz="3200">
                <a:solidFill>
                  <a:schemeClr val="tx1"/>
                </a:solidFill>
              </a:rPr>
              <a:t>Teaching </a:t>
            </a:r>
            <a:endParaRPr lang="en-GB" sz="3200">
              <a:solidFill>
                <a:schemeClr val="tx1"/>
              </a:solidFill>
            </a:endParaRPr>
          </a:p>
        </p:txBody>
      </p:sp>
      <p:cxnSp>
        <p:nvCxnSpPr>
          <p:cNvPr id="16" name="Straight Connector 15">
            <a:extLst>
              <a:ext uri="{FF2B5EF4-FFF2-40B4-BE49-F238E27FC236}">
                <a16:creationId xmlns:a16="http://schemas.microsoft.com/office/drawing/2014/main" id="{AD23B2CD-009B-425A-9616-1E1AD1D5AB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56687" y="1930986"/>
            <a:ext cx="0" cy="3200400"/>
          </a:xfrm>
          <a:prstGeom prst="line">
            <a:avLst/>
          </a:prstGeom>
          <a:ln w="15875" cap="sq">
            <a:solidFill>
              <a:schemeClr val="tx2"/>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B63F584-6B4D-49DC-955D-BD9A5D2D7DC7}"/>
              </a:ext>
            </a:extLst>
          </p:cNvPr>
          <p:cNvSpPr>
            <a:spLocks noGrp="1"/>
          </p:cNvSpPr>
          <p:nvPr>
            <p:ph idx="1"/>
          </p:nvPr>
        </p:nvSpPr>
        <p:spPr>
          <a:xfrm>
            <a:off x="4678424" y="1059025"/>
            <a:ext cx="5302189" cy="4739950"/>
          </a:xfrm>
        </p:spPr>
        <p:txBody>
          <a:bodyPr anchor="ctr">
            <a:normAutofit/>
          </a:bodyPr>
          <a:lstStyle/>
          <a:p>
            <a:pPr marL="0" indent="0">
              <a:buNone/>
            </a:pPr>
            <a:r>
              <a:rPr lang="en-US">
                <a:solidFill>
                  <a:schemeClr val="tx1"/>
                </a:solidFill>
              </a:rPr>
              <a:t>Some of these topics will not necessarily have their own separate lesson or won’t be brought to explicit attention. They will be weaved into the day or into other lessons, through discreet teaching. </a:t>
            </a:r>
            <a:endParaRPr lang="en-GB">
              <a:solidFill>
                <a:schemeClr val="tx1"/>
              </a:solidFill>
            </a:endParaRPr>
          </a:p>
        </p:txBody>
      </p:sp>
    </p:spTree>
    <p:extLst>
      <p:ext uri="{BB962C8B-B14F-4D97-AF65-F5344CB8AC3E}">
        <p14:creationId xmlns:p14="http://schemas.microsoft.com/office/powerpoint/2010/main" val="2746799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28"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30" name="Freeform: Shape 29">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GB"/>
          </a:p>
        </p:txBody>
      </p:sp>
      <p:sp>
        <p:nvSpPr>
          <p:cNvPr id="32"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AFD39E2C-5689-4F91-A1A8-984304ADACF2}"/>
              </a:ext>
            </a:extLst>
          </p:cNvPr>
          <p:cNvSpPr>
            <a:spLocks noGrp="1"/>
          </p:cNvSpPr>
          <p:nvPr>
            <p:ph type="title"/>
          </p:nvPr>
        </p:nvSpPr>
        <p:spPr>
          <a:xfrm>
            <a:off x="994087" y="1130603"/>
            <a:ext cx="3342442" cy="4596794"/>
          </a:xfrm>
        </p:spPr>
        <p:txBody>
          <a:bodyPr anchor="ctr">
            <a:normAutofit/>
          </a:bodyPr>
          <a:lstStyle/>
          <a:p>
            <a:r>
              <a:rPr lang="en-US" sz="3200">
                <a:solidFill>
                  <a:srgbClr val="EBEBEB"/>
                </a:solidFill>
              </a:rPr>
              <a:t>Reception</a:t>
            </a:r>
            <a:endParaRPr lang="en-GB" sz="3200">
              <a:solidFill>
                <a:srgbClr val="EBEBEB"/>
              </a:solidFill>
            </a:endParaRPr>
          </a:p>
        </p:txBody>
      </p:sp>
      <p:sp>
        <p:nvSpPr>
          <p:cNvPr id="3" name="Content Placeholder 2">
            <a:extLst>
              <a:ext uri="{FF2B5EF4-FFF2-40B4-BE49-F238E27FC236}">
                <a16:creationId xmlns:a16="http://schemas.microsoft.com/office/drawing/2014/main" id="{285CFFDA-C63B-412D-BC80-965E479C0A50}"/>
              </a:ext>
            </a:extLst>
          </p:cNvPr>
          <p:cNvSpPr>
            <a:spLocks noGrp="1"/>
          </p:cNvSpPr>
          <p:nvPr>
            <p:ph idx="1"/>
          </p:nvPr>
        </p:nvSpPr>
        <p:spPr>
          <a:xfrm>
            <a:off x="5290077" y="437513"/>
            <a:ext cx="5502614" cy="5954325"/>
          </a:xfrm>
        </p:spPr>
        <p:txBody>
          <a:bodyPr anchor="ctr">
            <a:normAutofit/>
          </a:bodyPr>
          <a:lstStyle/>
          <a:p>
            <a:pPr marL="0" indent="0">
              <a:spcAft>
                <a:spcPts val="800"/>
              </a:spcAft>
              <a:buNone/>
            </a:pPr>
            <a:r>
              <a:rPr lang="en-US" sz="2000">
                <a:effectLst/>
                <a:latin typeface="Calibri" panose="020F0502020204030204" pitchFamily="34" charset="0"/>
                <a:ea typeface="Calibri" panose="020F0502020204030204" pitchFamily="34" charset="0"/>
                <a:cs typeface="Times New Roman" panose="02020603050405020304" pitchFamily="18" charset="0"/>
              </a:rPr>
              <a:t>- Showing pants (we do not show others our pants)</a:t>
            </a:r>
            <a:br>
              <a:rPr lang="en-US" sz="2000">
                <a:effectLst/>
                <a:latin typeface="Calibri" panose="020F0502020204030204" pitchFamily="34" charset="0"/>
                <a:ea typeface="Calibri" panose="020F0502020204030204" pitchFamily="34" charset="0"/>
                <a:cs typeface="Times New Roman" panose="02020603050405020304" pitchFamily="18" charset="0"/>
              </a:rPr>
            </a:br>
            <a:r>
              <a:rPr lang="en-US" sz="2000">
                <a:effectLst/>
                <a:latin typeface="Calibri" panose="020F0502020204030204" pitchFamily="34" charset="0"/>
                <a:ea typeface="Calibri" panose="020F0502020204030204" pitchFamily="34" charset="0"/>
                <a:cs typeface="Times New Roman" panose="02020603050405020304" pitchFamily="18" charset="0"/>
              </a:rPr>
              <a:t>- Where do babies come from (seed from dad and seed from mum)</a:t>
            </a:r>
            <a:br>
              <a:rPr lang="en-US" sz="2000">
                <a:effectLst/>
                <a:latin typeface="Calibri" panose="020F0502020204030204" pitchFamily="34" charset="0"/>
                <a:ea typeface="Calibri" panose="020F0502020204030204" pitchFamily="34" charset="0"/>
                <a:cs typeface="Times New Roman" panose="02020603050405020304" pitchFamily="18" charset="0"/>
              </a:rPr>
            </a:br>
            <a:r>
              <a:rPr lang="en-US" sz="2000">
                <a:effectLst/>
                <a:latin typeface="Calibri" panose="020F0502020204030204" pitchFamily="34" charset="0"/>
                <a:ea typeface="Calibri" panose="020F0502020204030204" pitchFamily="34" charset="0"/>
                <a:cs typeface="Times New Roman" panose="02020603050405020304" pitchFamily="18" charset="0"/>
              </a:rPr>
              <a:t>- Correct terms for boy and girl parts (penis and vulva)</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2000"/>
          </a:p>
        </p:txBody>
      </p:sp>
    </p:spTree>
    <p:extLst>
      <p:ext uri="{BB962C8B-B14F-4D97-AF65-F5344CB8AC3E}">
        <p14:creationId xmlns:p14="http://schemas.microsoft.com/office/powerpoint/2010/main" val="5896757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21"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22"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GB"/>
          </a:p>
        </p:txBody>
      </p:sp>
      <p:sp>
        <p:nvSpPr>
          <p:cNvPr id="23"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D03E5277-29F5-45B3-A4B7-0C703B56D6DF}"/>
              </a:ext>
            </a:extLst>
          </p:cNvPr>
          <p:cNvSpPr>
            <a:spLocks noGrp="1"/>
          </p:cNvSpPr>
          <p:nvPr>
            <p:ph type="title"/>
          </p:nvPr>
        </p:nvSpPr>
        <p:spPr>
          <a:xfrm>
            <a:off x="994087" y="1130603"/>
            <a:ext cx="3342442" cy="4596794"/>
          </a:xfrm>
        </p:spPr>
        <p:txBody>
          <a:bodyPr anchor="ctr">
            <a:normAutofit/>
          </a:bodyPr>
          <a:lstStyle/>
          <a:p>
            <a:r>
              <a:rPr lang="en-US" sz="3200">
                <a:solidFill>
                  <a:srgbClr val="EBEBEB"/>
                </a:solidFill>
              </a:rPr>
              <a:t>Year 1</a:t>
            </a:r>
            <a:endParaRPr lang="en-GB" sz="3200">
              <a:solidFill>
                <a:srgbClr val="EBEBEB"/>
              </a:solidFill>
            </a:endParaRPr>
          </a:p>
        </p:txBody>
      </p:sp>
      <p:sp>
        <p:nvSpPr>
          <p:cNvPr id="3" name="Content Placeholder 2">
            <a:extLst>
              <a:ext uri="{FF2B5EF4-FFF2-40B4-BE49-F238E27FC236}">
                <a16:creationId xmlns:a16="http://schemas.microsoft.com/office/drawing/2014/main" id="{994D52BE-CF82-437D-A8C6-A6B400820C2E}"/>
              </a:ext>
            </a:extLst>
          </p:cNvPr>
          <p:cNvSpPr>
            <a:spLocks noGrp="1"/>
          </p:cNvSpPr>
          <p:nvPr>
            <p:ph idx="1"/>
          </p:nvPr>
        </p:nvSpPr>
        <p:spPr>
          <a:xfrm>
            <a:off x="5290077" y="437513"/>
            <a:ext cx="5502614" cy="5954325"/>
          </a:xfrm>
        </p:spPr>
        <p:txBody>
          <a:bodyPr anchor="ctr">
            <a:normAutofit/>
          </a:bodyPr>
          <a:lstStyle/>
          <a:p>
            <a:pPr>
              <a:buFontTx/>
              <a:buChar char="-"/>
            </a:pPr>
            <a:r>
              <a:rPr lang="en-US" sz="2000">
                <a:effectLst/>
                <a:latin typeface="Calibri" panose="020F0502020204030204" pitchFamily="34" charset="0"/>
                <a:ea typeface="Calibri" panose="020F0502020204030204" pitchFamily="34" charset="0"/>
                <a:cs typeface="Times New Roman" panose="02020603050405020304" pitchFamily="18" charset="0"/>
              </a:rPr>
              <a:t>Keeping privates private (going to the toilet)</a:t>
            </a:r>
          </a:p>
          <a:p>
            <a:pPr>
              <a:buFontTx/>
              <a:buChar char="-"/>
            </a:pPr>
            <a:r>
              <a:rPr lang="en-US" sz="2000">
                <a:effectLst/>
                <a:latin typeface="Calibri" panose="020F0502020204030204" pitchFamily="34" charset="0"/>
                <a:ea typeface="Calibri" panose="020F0502020204030204" pitchFamily="34" charset="0"/>
                <a:cs typeface="Times New Roman" panose="02020603050405020304" pitchFamily="18" charset="0"/>
              </a:rPr>
              <a:t> Good and bad touches (underwear rule lesson by NSPCC)</a:t>
            </a:r>
          </a:p>
          <a:p>
            <a:pPr>
              <a:buFontTx/>
              <a:buChar char="-"/>
            </a:pPr>
            <a:endParaRPr lang="en-US" sz="200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471494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GB"/>
          </a:p>
        </p:txBody>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9EE48B47-F5AC-4A09-8300-CABA567983E1}"/>
              </a:ext>
            </a:extLst>
          </p:cNvPr>
          <p:cNvSpPr>
            <a:spLocks noGrp="1"/>
          </p:cNvSpPr>
          <p:nvPr>
            <p:ph type="title"/>
          </p:nvPr>
        </p:nvSpPr>
        <p:spPr>
          <a:xfrm>
            <a:off x="994087" y="1130603"/>
            <a:ext cx="3342442" cy="4596794"/>
          </a:xfrm>
        </p:spPr>
        <p:txBody>
          <a:bodyPr anchor="ctr">
            <a:normAutofit/>
          </a:bodyPr>
          <a:lstStyle/>
          <a:p>
            <a:r>
              <a:rPr lang="en-US" sz="3200">
                <a:solidFill>
                  <a:srgbClr val="EBEBEB"/>
                </a:solidFill>
              </a:rPr>
              <a:t>Year 2</a:t>
            </a:r>
            <a:endParaRPr lang="en-GB" sz="3200">
              <a:solidFill>
                <a:srgbClr val="EBEBEB"/>
              </a:solidFill>
            </a:endParaRPr>
          </a:p>
        </p:txBody>
      </p:sp>
      <p:sp>
        <p:nvSpPr>
          <p:cNvPr id="3" name="Content Placeholder 2">
            <a:extLst>
              <a:ext uri="{FF2B5EF4-FFF2-40B4-BE49-F238E27FC236}">
                <a16:creationId xmlns:a16="http://schemas.microsoft.com/office/drawing/2014/main" id="{5530E714-2920-4EED-A916-14F9A52DF35B}"/>
              </a:ext>
            </a:extLst>
          </p:cNvPr>
          <p:cNvSpPr>
            <a:spLocks noGrp="1"/>
          </p:cNvSpPr>
          <p:nvPr>
            <p:ph idx="1"/>
          </p:nvPr>
        </p:nvSpPr>
        <p:spPr>
          <a:xfrm>
            <a:off x="5290077" y="437513"/>
            <a:ext cx="5502614" cy="5954325"/>
          </a:xfrm>
        </p:spPr>
        <p:txBody>
          <a:bodyPr anchor="ctr">
            <a:normAutofit/>
          </a:bodyPr>
          <a:lstStyle/>
          <a:p>
            <a:pPr>
              <a:spcAft>
                <a:spcPts val="800"/>
              </a:spcAft>
            </a:pPr>
            <a:r>
              <a:rPr lang="en-US" sz="2000" u="sng" dirty="0">
                <a:effectLst/>
                <a:latin typeface="Calibri" panose="020F0502020204030204" pitchFamily="34" charset="0"/>
                <a:ea typeface="Calibri" panose="020F0502020204030204" pitchFamily="34" charset="0"/>
                <a:cs typeface="Times New Roman" panose="02020603050405020304" pitchFamily="18" charset="0"/>
              </a:rPr>
              <a:t>Year 2</a:t>
            </a:r>
            <a:br>
              <a:rPr lang="en-US" sz="2000" dirty="0">
                <a:effectLst/>
                <a:latin typeface="Calibri" panose="020F0502020204030204" pitchFamily="34" charset="0"/>
                <a:ea typeface="Calibri" panose="020F0502020204030204" pitchFamily="34" charset="0"/>
                <a:cs typeface="Times New Roman" panose="02020603050405020304" pitchFamily="18" charset="0"/>
              </a:rPr>
            </a:br>
            <a:r>
              <a:rPr lang="en-US" sz="2000" dirty="0">
                <a:effectLst/>
                <a:latin typeface="Calibri" panose="020F0502020204030204" pitchFamily="34" charset="0"/>
                <a:ea typeface="Calibri" panose="020F0502020204030204" pitchFamily="34" charset="0"/>
                <a:cs typeface="Times New Roman" panose="02020603050405020304" pitchFamily="18" charset="0"/>
              </a:rPr>
              <a:t>- Respecting privacy (correct terminology for privates and why they are private)</a:t>
            </a:r>
            <a:br>
              <a:rPr lang="en-US" sz="2000" dirty="0">
                <a:effectLst/>
                <a:latin typeface="Calibri" panose="020F0502020204030204" pitchFamily="34" charset="0"/>
                <a:ea typeface="Calibri" panose="020F0502020204030204" pitchFamily="34" charset="0"/>
                <a:cs typeface="Times New Roman" panose="02020603050405020304" pitchFamily="18" charset="0"/>
              </a:rPr>
            </a:br>
            <a:r>
              <a:rPr lang="en-US" sz="2000" dirty="0">
                <a:effectLst/>
                <a:latin typeface="Calibri" panose="020F0502020204030204" pitchFamily="34" charset="0"/>
                <a:ea typeface="Calibri" panose="020F0502020204030204" pitchFamily="34" charset="0"/>
                <a:cs typeface="Times New Roman" panose="02020603050405020304" pitchFamily="18" charset="0"/>
              </a:rPr>
              <a:t>- What would you say? (stranger danger, very simple)</a:t>
            </a:r>
            <a:br>
              <a:rPr lang="en-US" sz="2000" dirty="0">
                <a:effectLst/>
                <a:latin typeface="Calibri" panose="020F0502020204030204" pitchFamily="34" charset="0"/>
                <a:ea typeface="Calibri" panose="020F0502020204030204" pitchFamily="34" charset="0"/>
                <a:cs typeface="Times New Roman" panose="02020603050405020304" pitchFamily="18" charset="0"/>
              </a:rPr>
            </a:br>
            <a:r>
              <a:rPr lang="en-US" sz="2000" dirty="0">
                <a:effectLst/>
                <a:latin typeface="Calibri" panose="020F0502020204030204" pitchFamily="34" charset="0"/>
                <a:ea typeface="Calibri" panose="020F0502020204030204" pitchFamily="34" charset="0"/>
                <a:cs typeface="Times New Roman" panose="02020603050405020304" pitchFamily="18" charset="0"/>
              </a:rPr>
              <a:t>- My body, your body </a:t>
            </a:r>
          </a:p>
          <a:p>
            <a:pPr>
              <a:spcAft>
                <a:spcPts val="800"/>
              </a:spcAft>
            </a:pPr>
            <a:r>
              <a:rPr lang="en-US" sz="2000" dirty="0">
                <a:effectLst/>
                <a:latin typeface="Calibri" panose="020F0502020204030204" pitchFamily="34" charset="0"/>
                <a:ea typeface="Calibri" panose="020F0502020204030204" pitchFamily="34" charset="0"/>
                <a:cs typeface="Times New Roman" panose="02020603050405020304" pitchFamily="18" charset="0"/>
              </a:rPr>
              <a:t>- Haven’t you grown! (growing taller and changing)</a:t>
            </a:r>
            <a:br>
              <a:rPr lang="en-US" sz="2000" dirty="0">
                <a:effectLst/>
                <a:latin typeface="Calibri" panose="020F0502020204030204" pitchFamily="34" charset="0"/>
                <a:ea typeface="Calibri" panose="020F0502020204030204" pitchFamily="34" charset="0"/>
                <a:cs typeface="Times New Roman" panose="02020603050405020304" pitchFamily="18" charset="0"/>
              </a:rPr>
            </a:br>
            <a:r>
              <a:rPr lang="en-US" sz="2000" dirty="0">
                <a:effectLst/>
                <a:latin typeface="Calibri" panose="020F0502020204030204" pitchFamily="34" charset="0"/>
                <a:ea typeface="Calibri" panose="020F0502020204030204" pitchFamily="34" charset="0"/>
                <a:cs typeface="Times New Roman" panose="02020603050405020304" pitchFamily="18" charset="0"/>
              </a:rPr>
              <a:t>- Should I tell? (holding an uncomfortable secret, no details). This links to Some Secrets should Never be Kept (a story about a boy being tickled by someone on his privates and he doesn’t like it</a:t>
            </a:r>
            <a:r>
              <a:rPr lang="en-US" sz="2000" dirty="0">
                <a:latin typeface="Calibri" panose="020F0502020204030204" pitchFamily="34" charset="0"/>
                <a:ea typeface="Calibri" panose="020F0502020204030204" pitchFamily="34" charset="0"/>
                <a:cs typeface="Times New Roman" panose="02020603050405020304" pitchFamily="18" charset="0"/>
              </a:rPr>
              <a:t>)</a:t>
            </a:r>
            <a:br>
              <a:rPr lang="en-US" sz="2000" dirty="0">
                <a:effectLst/>
                <a:latin typeface="Calibri" panose="020F0502020204030204" pitchFamily="34" charset="0"/>
                <a:ea typeface="Calibri" panose="020F0502020204030204" pitchFamily="34" charset="0"/>
                <a:cs typeface="Times New Roman" panose="02020603050405020304" pitchFamily="18" charset="0"/>
              </a:rPr>
            </a:br>
            <a:r>
              <a:rPr lang="en-US" sz="2000" dirty="0">
                <a:effectLst/>
                <a:latin typeface="Calibri" panose="020F0502020204030204" pitchFamily="34" charset="0"/>
                <a:ea typeface="Calibri" panose="020F0502020204030204" pitchFamily="34" charset="0"/>
                <a:cs typeface="Times New Roman" panose="02020603050405020304" pitchFamily="18" charset="0"/>
              </a:rPr>
              <a:t>- I don’t like that (cuddles, kisses and touches)</a:t>
            </a:r>
            <a:br>
              <a:rPr lang="en-US" sz="2000" dirty="0">
                <a:effectLst/>
                <a:latin typeface="Calibri" panose="020F0502020204030204" pitchFamily="34" charset="0"/>
                <a:ea typeface="Calibri" panose="020F0502020204030204" pitchFamily="34" charset="0"/>
                <a:cs typeface="Times New Roman" panose="02020603050405020304" pitchFamily="18" charset="0"/>
              </a:rPr>
            </a:br>
            <a:r>
              <a:rPr lang="en-US" sz="2000" dirty="0">
                <a:effectLst/>
                <a:latin typeface="Calibri" panose="020F0502020204030204" pitchFamily="34" charset="0"/>
                <a:ea typeface="Calibri" panose="020F0502020204030204" pitchFamily="34" charset="0"/>
                <a:cs typeface="Times New Roman" panose="02020603050405020304" pitchFamily="18" charset="0"/>
              </a:rPr>
              <a:t>- Fun or Not (knowing what is fun and when to say you don’t like it)</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2000" dirty="0"/>
          </a:p>
        </p:txBody>
      </p:sp>
    </p:spTree>
    <p:extLst>
      <p:ext uri="{BB962C8B-B14F-4D97-AF65-F5344CB8AC3E}">
        <p14:creationId xmlns:p14="http://schemas.microsoft.com/office/powerpoint/2010/main" val="25184159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GB"/>
          </a:p>
        </p:txBody>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0B654E2C-3487-4136-A68C-1C51B095DE84}"/>
              </a:ext>
            </a:extLst>
          </p:cNvPr>
          <p:cNvSpPr>
            <a:spLocks noGrp="1"/>
          </p:cNvSpPr>
          <p:nvPr>
            <p:ph type="title"/>
          </p:nvPr>
        </p:nvSpPr>
        <p:spPr>
          <a:xfrm>
            <a:off x="994087" y="1130603"/>
            <a:ext cx="3342442" cy="4596794"/>
          </a:xfrm>
        </p:spPr>
        <p:txBody>
          <a:bodyPr anchor="ctr">
            <a:normAutofit/>
          </a:bodyPr>
          <a:lstStyle/>
          <a:p>
            <a:r>
              <a:rPr lang="en-US" sz="3200">
                <a:solidFill>
                  <a:srgbClr val="EBEBEB"/>
                </a:solidFill>
              </a:rPr>
              <a:t>Year 3</a:t>
            </a:r>
            <a:endParaRPr lang="en-GB" sz="3200">
              <a:solidFill>
                <a:srgbClr val="EBEBEB"/>
              </a:solidFill>
            </a:endParaRPr>
          </a:p>
        </p:txBody>
      </p:sp>
      <p:sp>
        <p:nvSpPr>
          <p:cNvPr id="3" name="Content Placeholder 2">
            <a:extLst>
              <a:ext uri="{FF2B5EF4-FFF2-40B4-BE49-F238E27FC236}">
                <a16:creationId xmlns:a16="http://schemas.microsoft.com/office/drawing/2014/main" id="{AF2386A3-11DC-4953-BA04-E41DC9C50E83}"/>
              </a:ext>
            </a:extLst>
          </p:cNvPr>
          <p:cNvSpPr>
            <a:spLocks noGrp="1"/>
          </p:cNvSpPr>
          <p:nvPr>
            <p:ph idx="1"/>
          </p:nvPr>
        </p:nvSpPr>
        <p:spPr>
          <a:xfrm>
            <a:off x="5290077" y="437513"/>
            <a:ext cx="5502614" cy="5954325"/>
          </a:xfrm>
        </p:spPr>
        <p:txBody>
          <a:bodyPr anchor="ctr">
            <a:normAutofit/>
          </a:bodyPr>
          <a:lstStyle/>
          <a:p>
            <a:pPr marL="0" indent="0">
              <a:spcAft>
                <a:spcPts val="800"/>
              </a:spcAft>
              <a:buNone/>
            </a:pPr>
            <a:r>
              <a:rPr lang="en-US" sz="2000">
                <a:effectLst/>
                <a:latin typeface="Calibri" panose="020F0502020204030204" pitchFamily="34" charset="0"/>
                <a:ea typeface="Calibri" panose="020F0502020204030204" pitchFamily="34" charset="0"/>
                <a:cs typeface="Times New Roman" panose="02020603050405020304" pitchFamily="18" charset="0"/>
              </a:rPr>
              <a:t>- None of your business (telling secrets/information to strangers)</a:t>
            </a:r>
            <a:br>
              <a:rPr lang="en-US" sz="2000">
                <a:effectLst/>
                <a:latin typeface="Calibri" panose="020F0502020204030204" pitchFamily="34" charset="0"/>
                <a:ea typeface="Calibri" panose="020F0502020204030204" pitchFamily="34" charset="0"/>
                <a:cs typeface="Times New Roman" panose="02020603050405020304" pitchFamily="18" charset="0"/>
              </a:rPr>
            </a:br>
            <a:r>
              <a:rPr lang="en-US" sz="2000">
                <a:effectLst/>
                <a:latin typeface="Calibri" panose="020F0502020204030204" pitchFamily="34" charset="0"/>
                <a:ea typeface="Calibri" panose="020F0502020204030204" pitchFamily="34" charset="0"/>
                <a:cs typeface="Times New Roman" panose="02020603050405020304" pitchFamily="18" charset="0"/>
              </a:rPr>
              <a:t>- Body space (keeping appropriate distance and remembering PANTS)</a:t>
            </a:r>
            <a:br>
              <a:rPr lang="en-US" sz="2000">
                <a:effectLst/>
                <a:latin typeface="Calibri" panose="020F0502020204030204" pitchFamily="34" charset="0"/>
                <a:ea typeface="Calibri" panose="020F0502020204030204" pitchFamily="34" charset="0"/>
                <a:cs typeface="Times New Roman" panose="02020603050405020304" pitchFamily="18" charset="0"/>
              </a:rPr>
            </a:br>
            <a:r>
              <a:rPr lang="en-US" sz="2000">
                <a:effectLst/>
                <a:latin typeface="Calibri" panose="020F0502020204030204" pitchFamily="34" charset="0"/>
                <a:ea typeface="Calibri" panose="020F0502020204030204" pitchFamily="34" charset="0"/>
                <a:cs typeface="Times New Roman" panose="02020603050405020304" pitchFamily="18" charset="0"/>
              </a:rPr>
              <a:t>- Zeb (story about being different, the class accept him but others who move in may not- relate to disabilities)</a:t>
            </a:r>
            <a:br>
              <a:rPr lang="en-US" sz="2000">
                <a:effectLst/>
                <a:latin typeface="Calibri" panose="020F0502020204030204" pitchFamily="34" charset="0"/>
                <a:ea typeface="Calibri" panose="020F0502020204030204" pitchFamily="34" charset="0"/>
                <a:cs typeface="Times New Roman" panose="02020603050405020304" pitchFamily="18" charset="0"/>
              </a:rPr>
            </a:br>
            <a:r>
              <a:rPr lang="en-US" sz="2000">
                <a:effectLst/>
                <a:latin typeface="Calibri" panose="020F0502020204030204" pitchFamily="34" charset="0"/>
                <a:ea typeface="Calibri" panose="020F0502020204030204" pitchFamily="34" charset="0"/>
                <a:cs typeface="Times New Roman" panose="02020603050405020304" pitchFamily="18" charset="0"/>
              </a:rPr>
              <a:t>- Dan’s Dare (can relate to inappropriate dares)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2000"/>
          </a:p>
        </p:txBody>
      </p:sp>
    </p:spTree>
    <p:extLst>
      <p:ext uri="{BB962C8B-B14F-4D97-AF65-F5344CB8AC3E}">
        <p14:creationId xmlns:p14="http://schemas.microsoft.com/office/powerpoint/2010/main" val="35977659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GB"/>
          </a:p>
        </p:txBody>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D1BCD8DD-2692-4967-8F00-3669ABB6B1E3}"/>
              </a:ext>
            </a:extLst>
          </p:cNvPr>
          <p:cNvSpPr>
            <a:spLocks noGrp="1"/>
          </p:cNvSpPr>
          <p:nvPr>
            <p:ph type="title"/>
          </p:nvPr>
        </p:nvSpPr>
        <p:spPr>
          <a:xfrm>
            <a:off x="994087" y="1130603"/>
            <a:ext cx="3342442" cy="4596794"/>
          </a:xfrm>
        </p:spPr>
        <p:txBody>
          <a:bodyPr anchor="ctr">
            <a:normAutofit/>
          </a:bodyPr>
          <a:lstStyle/>
          <a:p>
            <a:r>
              <a:rPr lang="en-US" sz="3200">
                <a:solidFill>
                  <a:srgbClr val="EBEBEB"/>
                </a:solidFill>
              </a:rPr>
              <a:t>Year 4</a:t>
            </a:r>
            <a:endParaRPr lang="en-GB" sz="3200">
              <a:solidFill>
                <a:srgbClr val="EBEBEB"/>
              </a:solidFill>
            </a:endParaRPr>
          </a:p>
        </p:txBody>
      </p:sp>
      <p:sp>
        <p:nvSpPr>
          <p:cNvPr id="3" name="Content Placeholder 2">
            <a:extLst>
              <a:ext uri="{FF2B5EF4-FFF2-40B4-BE49-F238E27FC236}">
                <a16:creationId xmlns:a16="http://schemas.microsoft.com/office/drawing/2014/main" id="{95B29A5F-BC14-420C-98FE-B1C8711EB2B0}"/>
              </a:ext>
            </a:extLst>
          </p:cNvPr>
          <p:cNvSpPr>
            <a:spLocks noGrp="1"/>
          </p:cNvSpPr>
          <p:nvPr>
            <p:ph idx="1"/>
          </p:nvPr>
        </p:nvSpPr>
        <p:spPr>
          <a:xfrm>
            <a:off x="5290077" y="437513"/>
            <a:ext cx="5502614" cy="5954325"/>
          </a:xfrm>
        </p:spPr>
        <p:txBody>
          <a:bodyPr anchor="ctr">
            <a:normAutofit/>
          </a:bodyPr>
          <a:lstStyle/>
          <a:p>
            <a:pPr marL="0" indent="0">
              <a:lnSpc>
                <a:spcPct val="90000"/>
              </a:lnSpc>
              <a:spcAft>
                <a:spcPts val="800"/>
              </a:spcAft>
              <a:buNone/>
            </a:pPr>
            <a:r>
              <a:rPr lang="en-US" sz="2000">
                <a:effectLst/>
                <a:latin typeface="Calibri" panose="020F0502020204030204" pitchFamily="34" charset="0"/>
                <a:ea typeface="Calibri" panose="020F0502020204030204" pitchFamily="34" charset="0"/>
                <a:cs typeface="Times New Roman" panose="02020603050405020304" pitchFamily="18" charset="0"/>
              </a:rPr>
              <a:t>- Know the norms (about smoking and alcohol)</a:t>
            </a:r>
            <a:br>
              <a:rPr lang="en-US" sz="2000">
                <a:effectLst/>
                <a:latin typeface="Calibri" panose="020F0502020204030204" pitchFamily="34" charset="0"/>
                <a:ea typeface="Calibri" panose="020F0502020204030204" pitchFamily="34" charset="0"/>
                <a:cs typeface="Times New Roman" panose="02020603050405020304" pitchFamily="18" charset="0"/>
              </a:rPr>
            </a:br>
            <a:r>
              <a:rPr lang="en-US" sz="2000">
                <a:effectLst/>
                <a:latin typeface="Calibri" panose="020F0502020204030204" pitchFamily="34" charset="0"/>
                <a:ea typeface="Calibri" panose="020F0502020204030204" pitchFamily="34" charset="0"/>
                <a:cs typeface="Times New Roman" panose="02020603050405020304" pitchFamily="18" charset="0"/>
              </a:rPr>
              <a:t>- Picture Wise (sending photos online, can be copied, being careful)</a:t>
            </a:r>
            <a:br>
              <a:rPr lang="en-US" sz="2000">
                <a:effectLst/>
                <a:latin typeface="Calibri" panose="020F0502020204030204" pitchFamily="34" charset="0"/>
                <a:ea typeface="Calibri" panose="020F0502020204030204" pitchFamily="34" charset="0"/>
                <a:cs typeface="Times New Roman" panose="02020603050405020304" pitchFamily="18" charset="0"/>
              </a:rPr>
            </a:br>
            <a:r>
              <a:rPr lang="en-US" sz="2000">
                <a:effectLst/>
                <a:latin typeface="Calibri" panose="020F0502020204030204" pitchFamily="34" charset="0"/>
                <a:ea typeface="Calibri" panose="020F0502020204030204" pitchFamily="34" charset="0"/>
                <a:cs typeface="Times New Roman" panose="02020603050405020304" pitchFamily="18" charset="0"/>
              </a:rPr>
              <a:t>- Influencing others and peer pressure (doing something or accepting something they don’t like)</a:t>
            </a:r>
            <a:br>
              <a:rPr lang="en-US" sz="2000">
                <a:effectLst/>
                <a:latin typeface="Calibri" panose="020F0502020204030204" pitchFamily="34" charset="0"/>
                <a:ea typeface="Calibri" panose="020F0502020204030204" pitchFamily="34" charset="0"/>
                <a:cs typeface="Times New Roman" panose="02020603050405020304" pitchFamily="18" charset="0"/>
              </a:rPr>
            </a:br>
            <a:r>
              <a:rPr lang="en-US" sz="2000">
                <a:effectLst/>
                <a:latin typeface="Calibri" panose="020F0502020204030204" pitchFamily="34" charset="0"/>
                <a:ea typeface="Calibri" panose="020F0502020204030204" pitchFamily="34" charset="0"/>
                <a:cs typeface="Times New Roman" panose="02020603050405020304" pitchFamily="18" charset="0"/>
              </a:rPr>
              <a:t>- My feelings are all over the place (growing into an adult body)</a:t>
            </a:r>
            <a:br>
              <a:rPr lang="en-US" sz="2000">
                <a:effectLst/>
                <a:latin typeface="Calibri" panose="020F0502020204030204" pitchFamily="34" charset="0"/>
                <a:ea typeface="Calibri" panose="020F0502020204030204" pitchFamily="34" charset="0"/>
                <a:cs typeface="Times New Roman" panose="02020603050405020304" pitchFamily="18" charset="0"/>
              </a:rPr>
            </a:br>
            <a:r>
              <a:rPr lang="en-US" sz="2000">
                <a:effectLst/>
                <a:latin typeface="Calibri" panose="020F0502020204030204" pitchFamily="34" charset="0"/>
                <a:ea typeface="Calibri" panose="020F0502020204030204" pitchFamily="34" charset="0"/>
                <a:cs typeface="Times New Roman" panose="02020603050405020304" pitchFamily="18" charset="0"/>
              </a:rPr>
              <a:t>- All change! (changing bodies for men and women, labelling men and women’s bodies and why don’t we have babies until we are older?)</a:t>
            </a:r>
            <a:br>
              <a:rPr lang="en-US" sz="2000">
                <a:effectLst/>
                <a:latin typeface="Calibri" panose="020F0502020204030204" pitchFamily="34" charset="0"/>
                <a:ea typeface="Calibri" panose="020F0502020204030204" pitchFamily="34" charset="0"/>
                <a:cs typeface="Times New Roman" panose="02020603050405020304" pitchFamily="18" charset="0"/>
              </a:rPr>
            </a:br>
            <a:r>
              <a:rPr lang="en-US" sz="2000">
                <a:effectLst/>
                <a:latin typeface="Calibri" panose="020F0502020204030204" pitchFamily="34" charset="0"/>
                <a:ea typeface="Calibri" panose="020F0502020204030204" pitchFamily="34" charset="0"/>
                <a:cs typeface="Times New Roman" panose="02020603050405020304" pitchFamily="18" charset="0"/>
              </a:rPr>
              <a:t>- My changing body (eggs and sperm, looking at the genitals)</a:t>
            </a:r>
            <a:br>
              <a:rPr lang="en-US" sz="2000">
                <a:effectLst/>
                <a:latin typeface="Calibri" panose="020F0502020204030204" pitchFamily="34" charset="0"/>
                <a:ea typeface="Calibri" panose="020F0502020204030204" pitchFamily="34" charset="0"/>
                <a:cs typeface="Times New Roman" panose="02020603050405020304" pitchFamily="18" charset="0"/>
              </a:rPr>
            </a:br>
            <a:r>
              <a:rPr lang="en-US" sz="2000">
                <a:effectLst/>
                <a:latin typeface="Calibri" panose="020F0502020204030204" pitchFamily="34" charset="0"/>
                <a:ea typeface="Calibri" panose="020F0502020204030204" pitchFamily="34" charset="0"/>
                <a:cs typeface="Times New Roman" panose="02020603050405020304" pitchFamily="18" charset="0"/>
              </a:rPr>
              <a:t>- Period positive (periods)</a:t>
            </a:r>
            <a:br>
              <a:rPr lang="en-US" sz="2000">
                <a:effectLst/>
                <a:latin typeface="Calibri" panose="020F0502020204030204" pitchFamily="34" charset="0"/>
                <a:ea typeface="Calibri" panose="020F0502020204030204" pitchFamily="34" charset="0"/>
                <a:cs typeface="Times New Roman" panose="02020603050405020304" pitchFamily="18" charset="0"/>
              </a:rPr>
            </a:br>
            <a:r>
              <a:rPr lang="en-US" sz="2000">
                <a:effectLst/>
                <a:latin typeface="Calibri" panose="020F0502020204030204" pitchFamily="34" charset="0"/>
                <a:ea typeface="Calibri" panose="020F0502020204030204" pitchFamily="34" charset="0"/>
                <a:cs typeface="Times New Roman" panose="02020603050405020304" pitchFamily="18" charset="0"/>
              </a:rPr>
              <a:t>- Islands (how do you feel when someone is too close, warning signs)</a:t>
            </a:r>
            <a:br>
              <a:rPr lang="en-US" sz="2000">
                <a:effectLst/>
                <a:latin typeface="Calibri" panose="020F0502020204030204" pitchFamily="34" charset="0"/>
                <a:ea typeface="Calibri" panose="020F0502020204030204" pitchFamily="34" charset="0"/>
                <a:cs typeface="Times New Roman" panose="02020603050405020304" pitchFamily="18" charset="0"/>
              </a:rPr>
            </a:br>
            <a:r>
              <a:rPr lang="en-US" sz="2000">
                <a:effectLst/>
                <a:latin typeface="Calibri" panose="020F0502020204030204" pitchFamily="34" charset="0"/>
                <a:ea typeface="Calibri" panose="020F0502020204030204" pitchFamily="34" charset="0"/>
                <a:cs typeface="Times New Roman" panose="02020603050405020304" pitchFamily="18" charset="0"/>
              </a:rPr>
              <a:t>- Together (marriage, choosing not to marry and LGBTQ)</a:t>
            </a:r>
            <a:br>
              <a:rPr lang="en-US" sz="2000">
                <a:effectLst/>
                <a:latin typeface="Calibri" panose="020F0502020204030204" pitchFamily="34" charset="0"/>
                <a:ea typeface="Calibri" panose="020F0502020204030204" pitchFamily="34" charset="0"/>
                <a:cs typeface="Times New Roman" panose="02020603050405020304" pitchFamily="18" charset="0"/>
              </a:rPr>
            </a:br>
            <a:r>
              <a:rPr lang="en-US" sz="2000">
                <a:effectLst/>
                <a:latin typeface="Calibri" panose="020F0502020204030204" pitchFamily="34" charset="0"/>
                <a:ea typeface="Calibri" panose="020F0502020204030204" pitchFamily="34" charset="0"/>
                <a:cs typeface="Times New Roman" panose="02020603050405020304" pitchFamily="18" charset="0"/>
              </a:rPr>
              <a:t>- In the new (media influence on decisions)</a:t>
            </a:r>
            <a:br>
              <a:rPr lang="en-US" sz="2000">
                <a:effectLst/>
                <a:latin typeface="Calibri" panose="020F0502020204030204" pitchFamily="34" charset="0"/>
                <a:ea typeface="Calibri" panose="020F0502020204030204" pitchFamily="34" charset="0"/>
                <a:cs typeface="Times New Roman" panose="02020603050405020304" pitchFamily="18" charset="0"/>
              </a:rPr>
            </a:br>
            <a:r>
              <a:rPr lang="en-US" sz="2000">
                <a:effectLst/>
                <a:latin typeface="Calibri" panose="020F0502020204030204" pitchFamily="34" charset="0"/>
                <a:ea typeface="Calibri" panose="020F0502020204030204" pitchFamily="34" charset="0"/>
                <a:cs typeface="Times New Roman" panose="02020603050405020304" pitchFamily="18" charset="0"/>
              </a:rPr>
              <a:t>- That is such a stereotype! (gender roles, LGBTQ, sexism)</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90000"/>
              </a:lnSpc>
              <a:buNone/>
            </a:pPr>
            <a:endParaRPr lang="en-GB" sz="2000"/>
          </a:p>
        </p:txBody>
      </p:sp>
    </p:spTree>
    <p:extLst>
      <p:ext uri="{BB962C8B-B14F-4D97-AF65-F5344CB8AC3E}">
        <p14:creationId xmlns:p14="http://schemas.microsoft.com/office/powerpoint/2010/main" val="6151251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GB"/>
          </a:p>
        </p:txBody>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FFDAF6D8-1277-46CC-8E9D-891B383E3586}"/>
              </a:ext>
            </a:extLst>
          </p:cNvPr>
          <p:cNvSpPr>
            <a:spLocks noGrp="1"/>
          </p:cNvSpPr>
          <p:nvPr>
            <p:ph type="title"/>
          </p:nvPr>
        </p:nvSpPr>
        <p:spPr>
          <a:xfrm>
            <a:off x="994087" y="1130603"/>
            <a:ext cx="3342442" cy="4596794"/>
          </a:xfrm>
        </p:spPr>
        <p:txBody>
          <a:bodyPr anchor="ctr">
            <a:normAutofit/>
          </a:bodyPr>
          <a:lstStyle/>
          <a:p>
            <a:r>
              <a:rPr lang="en-US" sz="3200">
                <a:solidFill>
                  <a:srgbClr val="EBEBEB"/>
                </a:solidFill>
              </a:rPr>
              <a:t>Year 5</a:t>
            </a:r>
            <a:endParaRPr lang="en-GB" sz="3200">
              <a:solidFill>
                <a:srgbClr val="EBEBEB"/>
              </a:solidFill>
            </a:endParaRPr>
          </a:p>
        </p:txBody>
      </p:sp>
      <p:sp>
        <p:nvSpPr>
          <p:cNvPr id="3" name="Content Placeholder 2">
            <a:extLst>
              <a:ext uri="{FF2B5EF4-FFF2-40B4-BE49-F238E27FC236}">
                <a16:creationId xmlns:a16="http://schemas.microsoft.com/office/drawing/2014/main" id="{8412444B-42BA-4E77-9F43-92F50B8A5BC8}"/>
              </a:ext>
            </a:extLst>
          </p:cNvPr>
          <p:cNvSpPr>
            <a:spLocks noGrp="1"/>
          </p:cNvSpPr>
          <p:nvPr>
            <p:ph idx="1"/>
          </p:nvPr>
        </p:nvSpPr>
        <p:spPr>
          <a:xfrm>
            <a:off x="5290077" y="437513"/>
            <a:ext cx="5502614" cy="5954325"/>
          </a:xfrm>
        </p:spPr>
        <p:txBody>
          <a:bodyPr anchor="ctr">
            <a:normAutofit/>
          </a:bodyPr>
          <a:lstStyle/>
          <a:p>
            <a:pPr marL="0" indent="0">
              <a:lnSpc>
                <a:spcPct val="90000"/>
              </a:lnSpc>
              <a:buNone/>
            </a:pPr>
            <a:r>
              <a:rPr lang="en-US" sz="1900">
                <a:effectLst/>
                <a:latin typeface="Calibri" panose="020F0502020204030204" pitchFamily="34" charset="0"/>
                <a:ea typeface="Calibri" panose="020F0502020204030204" pitchFamily="34" charset="0"/>
                <a:cs typeface="Times New Roman" panose="02020603050405020304" pitchFamily="18" charset="0"/>
              </a:rPr>
              <a:t>- Smoking</a:t>
            </a:r>
            <a:br>
              <a:rPr lang="en-US" sz="1900">
                <a:effectLst/>
                <a:latin typeface="Calibri" panose="020F0502020204030204" pitchFamily="34" charset="0"/>
                <a:ea typeface="Calibri" panose="020F0502020204030204" pitchFamily="34" charset="0"/>
                <a:cs typeface="Times New Roman" panose="02020603050405020304" pitchFamily="18" charset="0"/>
              </a:rPr>
            </a:br>
            <a:r>
              <a:rPr lang="en-US" sz="1900">
                <a:effectLst/>
                <a:latin typeface="Calibri" panose="020F0502020204030204" pitchFamily="34" charset="0"/>
                <a:ea typeface="Calibri" panose="020F0502020204030204" pitchFamily="34" charset="0"/>
                <a:cs typeface="Times New Roman" panose="02020603050405020304" pitchFamily="18" charset="0"/>
              </a:rPr>
              <a:t>- “Thinking” about habits (good and bad habits, drugs)</a:t>
            </a:r>
            <a:br>
              <a:rPr lang="en-US" sz="1900">
                <a:effectLst/>
                <a:latin typeface="Calibri" panose="020F0502020204030204" pitchFamily="34" charset="0"/>
                <a:ea typeface="Calibri" panose="020F0502020204030204" pitchFamily="34" charset="0"/>
                <a:cs typeface="Times New Roman" panose="02020603050405020304" pitchFamily="18" charset="0"/>
              </a:rPr>
            </a:br>
            <a:r>
              <a:rPr lang="en-US" sz="1900">
                <a:effectLst/>
                <a:latin typeface="Calibri" panose="020F0502020204030204" pitchFamily="34" charset="0"/>
                <a:ea typeface="Calibri" panose="020F0502020204030204" pitchFamily="34" charset="0"/>
                <a:cs typeface="Times New Roman" panose="02020603050405020304" pitchFamily="18" charset="0"/>
              </a:rPr>
              <a:t>- Would you risk it? (smoking and media influence on decisions)</a:t>
            </a:r>
            <a:br>
              <a:rPr lang="en-US" sz="1900">
                <a:effectLst/>
                <a:latin typeface="Calibri" panose="020F0502020204030204" pitchFamily="34" charset="0"/>
                <a:ea typeface="Calibri" panose="020F0502020204030204" pitchFamily="34" charset="0"/>
                <a:cs typeface="Times New Roman" panose="02020603050405020304" pitchFamily="18" charset="0"/>
              </a:rPr>
            </a:br>
            <a:r>
              <a:rPr lang="en-US" sz="1900">
                <a:effectLst/>
                <a:latin typeface="Calibri" panose="020F0502020204030204" pitchFamily="34" charset="0"/>
                <a:ea typeface="Calibri" panose="020F0502020204030204" pitchFamily="34" charset="0"/>
                <a:cs typeface="Times New Roman" panose="02020603050405020304" pitchFamily="18" charset="0"/>
              </a:rPr>
              <a:t>- Drugs, true or false? (no specifically named drugs, just questions. Could lead to a discussion though)</a:t>
            </a:r>
            <a:br>
              <a:rPr lang="en-US" sz="1900">
                <a:effectLst/>
                <a:latin typeface="Calibri" panose="020F0502020204030204" pitchFamily="34" charset="0"/>
                <a:ea typeface="Calibri" panose="020F0502020204030204" pitchFamily="34" charset="0"/>
                <a:cs typeface="Times New Roman" panose="02020603050405020304" pitchFamily="18" charset="0"/>
              </a:rPr>
            </a:br>
            <a:r>
              <a:rPr lang="en-US" sz="1900">
                <a:effectLst/>
                <a:latin typeface="Calibri" panose="020F0502020204030204" pitchFamily="34" charset="0"/>
                <a:ea typeface="Calibri" panose="020F0502020204030204" pitchFamily="34" charset="0"/>
                <a:cs typeface="Times New Roman" panose="02020603050405020304" pitchFamily="18" charset="0"/>
              </a:rPr>
              <a:t>- Growing up and changing bodies (puberty, washing)</a:t>
            </a:r>
            <a:br>
              <a:rPr lang="en-US" sz="1900">
                <a:effectLst/>
                <a:latin typeface="Calibri" panose="020F0502020204030204" pitchFamily="34" charset="0"/>
                <a:ea typeface="Calibri" panose="020F0502020204030204" pitchFamily="34" charset="0"/>
                <a:cs typeface="Times New Roman" panose="02020603050405020304" pitchFamily="18" charset="0"/>
              </a:rPr>
            </a:br>
            <a:r>
              <a:rPr lang="en-US" sz="1900">
                <a:effectLst/>
                <a:latin typeface="Calibri" panose="020F0502020204030204" pitchFamily="34" charset="0"/>
                <a:ea typeface="Calibri" panose="020F0502020204030204" pitchFamily="34" charset="0"/>
                <a:cs typeface="Times New Roman" panose="02020603050405020304" pitchFamily="18" charset="0"/>
              </a:rPr>
              <a:t>- Star quality (celebrity influence on kids)</a:t>
            </a:r>
            <a:br>
              <a:rPr lang="en-US" sz="1900">
                <a:effectLst/>
                <a:latin typeface="Calibri" panose="020F0502020204030204" pitchFamily="34" charset="0"/>
                <a:ea typeface="Calibri" panose="020F0502020204030204" pitchFamily="34" charset="0"/>
                <a:cs typeface="Times New Roman" panose="02020603050405020304" pitchFamily="18" charset="0"/>
              </a:rPr>
            </a:br>
            <a:r>
              <a:rPr lang="en-US" sz="1900">
                <a:effectLst/>
                <a:latin typeface="Calibri" panose="020F0502020204030204" pitchFamily="34" charset="0"/>
                <a:ea typeface="Calibri" panose="020F0502020204030204" pitchFamily="34" charset="0"/>
                <a:cs typeface="Times New Roman" panose="02020603050405020304" pitchFamily="18" charset="0"/>
              </a:rPr>
              <a:t>- Changing bodies and feeling (split male/female groups)</a:t>
            </a:r>
            <a:br>
              <a:rPr lang="en-US" sz="1900">
                <a:effectLst/>
                <a:latin typeface="Calibri" panose="020F0502020204030204" pitchFamily="34" charset="0"/>
                <a:ea typeface="Calibri" panose="020F0502020204030204" pitchFamily="34" charset="0"/>
                <a:cs typeface="Times New Roman" panose="02020603050405020304" pitchFamily="18" charset="0"/>
              </a:rPr>
            </a:br>
            <a:r>
              <a:rPr lang="en-US" sz="1900">
                <a:effectLst/>
                <a:latin typeface="Calibri" panose="020F0502020204030204" pitchFamily="34" charset="0"/>
                <a:ea typeface="Calibri" panose="020F0502020204030204" pitchFamily="34" charset="0"/>
                <a:cs typeface="Times New Roman" panose="02020603050405020304" pitchFamily="18" charset="0"/>
              </a:rPr>
              <a:t>- I’m a teenager, get me out of here (puberty and conflicts with family)</a:t>
            </a:r>
            <a:br>
              <a:rPr lang="en-US" sz="1900">
                <a:effectLst/>
                <a:latin typeface="Calibri" panose="020F0502020204030204" pitchFamily="34" charset="0"/>
                <a:ea typeface="Calibri" panose="020F0502020204030204" pitchFamily="34" charset="0"/>
                <a:cs typeface="Times New Roman" panose="02020603050405020304" pitchFamily="18" charset="0"/>
              </a:rPr>
            </a:br>
            <a:r>
              <a:rPr lang="en-US" sz="1900">
                <a:effectLst/>
                <a:latin typeface="Calibri" panose="020F0502020204030204" pitchFamily="34" charset="0"/>
                <a:ea typeface="Calibri" panose="020F0502020204030204" pitchFamily="34" charset="0"/>
                <a:cs typeface="Times New Roman" panose="02020603050405020304" pitchFamily="18" charset="0"/>
              </a:rPr>
              <a:t>- Taking notice of our feeling (part is related to unwanted touch or interaction)</a:t>
            </a:r>
            <a:br>
              <a:rPr lang="en-US" sz="1900">
                <a:effectLst/>
                <a:latin typeface="Calibri" panose="020F0502020204030204" pitchFamily="34" charset="0"/>
                <a:ea typeface="Calibri" panose="020F0502020204030204" pitchFamily="34" charset="0"/>
                <a:cs typeface="Times New Roman" panose="02020603050405020304" pitchFamily="18" charset="0"/>
              </a:rPr>
            </a:br>
            <a:r>
              <a:rPr lang="en-US" sz="1900">
                <a:effectLst/>
                <a:latin typeface="Calibri" panose="020F0502020204030204" pitchFamily="34" charset="0"/>
                <a:ea typeface="Calibri" panose="020F0502020204030204" pitchFamily="34" charset="0"/>
                <a:cs typeface="Times New Roman" panose="02020603050405020304" pitchFamily="18" charset="0"/>
              </a:rPr>
              <a:t>- Stop, start, stereotypes (</a:t>
            </a:r>
            <a:r>
              <a:rPr lang="en-US" sz="1900" i="1">
                <a:effectLst/>
                <a:latin typeface="Calibri" panose="020F0502020204030204" pitchFamily="34" charset="0"/>
                <a:ea typeface="Calibri" panose="020F0502020204030204" pitchFamily="34" charset="0"/>
                <a:cs typeface="Times New Roman" panose="02020603050405020304" pitchFamily="18" charset="0"/>
              </a:rPr>
              <a:t>1) Biological sex: the gender that someone is born with. Female - XX chromosomes, has a vagina and ovaries. Male - XY chromosomes, has a penis and testes. </a:t>
            </a:r>
            <a:br>
              <a:rPr lang="en-US" sz="1900" i="1">
                <a:effectLst/>
                <a:latin typeface="Calibri" panose="020F0502020204030204" pitchFamily="34" charset="0"/>
                <a:ea typeface="Calibri" panose="020F0502020204030204" pitchFamily="34" charset="0"/>
                <a:cs typeface="Times New Roman" panose="02020603050405020304" pitchFamily="18" charset="0"/>
              </a:rPr>
            </a:br>
            <a:r>
              <a:rPr lang="en-US" sz="1900">
                <a:effectLst/>
                <a:latin typeface="Calibri" panose="020F0502020204030204" pitchFamily="34" charset="0"/>
                <a:ea typeface="Calibri" panose="020F0502020204030204" pitchFamily="34" charset="0"/>
                <a:cs typeface="Times New Roman" panose="02020603050405020304" pitchFamily="18" charset="0"/>
              </a:rPr>
              <a:t>- How someone may be treated for going outside what others class as “normal”</a:t>
            </a:r>
            <a:br>
              <a:rPr lang="en-US" sz="1900">
                <a:effectLst/>
                <a:latin typeface="Calibri" panose="020F0502020204030204" pitchFamily="34" charset="0"/>
                <a:ea typeface="Calibri" panose="020F0502020204030204" pitchFamily="34" charset="0"/>
                <a:cs typeface="Times New Roman" panose="02020603050405020304" pitchFamily="18" charset="0"/>
              </a:rPr>
            </a:br>
            <a:r>
              <a:rPr lang="en-US" sz="1900">
                <a:effectLst/>
                <a:latin typeface="Calibri" panose="020F0502020204030204" pitchFamily="34" charset="0"/>
                <a:ea typeface="Calibri" panose="020F0502020204030204" pitchFamily="34" charset="0"/>
                <a:cs typeface="Times New Roman" panose="02020603050405020304" pitchFamily="18" charset="0"/>
              </a:rPr>
              <a:t>- Is it true? (social media and news)</a:t>
            </a:r>
            <a:endParaRPr lang="en-GB" sz="190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90000"/>
              </a:lnSpc>
              <a:buNone/>
            </a:pPr>
            <a:endParaRPr lang="en-GB" sz="1900"/>
          </a:p>
        </p:txBody>
      </p:sp>
    </p:spTree>
    <p:extLst>
      <p:ext uri="{BB962C8B-B14F-4D97-AF65-F5344CB8AC3E}">
        <p14:creationId xmlns:p14="http://schemas.microsoft.com/office/powerpoint/2010/main" val="10571924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GB"/>
          </a:p>
        </p:txBody>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0CC0DFE0-9F5A-4041-A0B7-984AF12A9F20}"/>
              </a:ext>
            </a:extLst>
          </p:cNvPr>
          <p:cNvSpPr>
            <a:spLocks noGrp="1"/>
          </p:cNvSpPr>
          <p:nvPr>
            <p:ph type="title"/>
          </p:nvPr>
        </p:nvSpPr>
        <p:spPr>
          <a:xfrm>
            <a:off x="994087" y="1130603"/>
            <a:ext cx="3342442" cy="4596794"/>
          </a:xfrm>
        </p:spPr>
        <p:txBody>
          <a:bodyPr anchor="ctr">
            <a:normAutofit/>
          </a:bodyPr>
          <a:lstStyle/>
          <a:p>
            <a:r>
              <a:rPr lang="en-US" sz="3200">
                <a:solidFill>
                  <a:srgbClr val="EBEBEB"/>
                </a:solidFill>
              </a:rPr>
              <a:t>Year 6</a:t>
            </a:r>
            <a:endParaRPr lang="en-GB" sz="3200">
              <a:solidFill>
                <a:srgbClr val="EBEBEB"/>
              </a:solidFill>
            </a:endParaRPr>
          </a:p>
        </p:txBody>
      </p:sp>
      <p:sp>
        <p:nvSpPr>
          <p:cNvPr id="3" name="Content Placeholder 2">
            <a:extLst>
              <a:ext uri="{FF2B5EF4-FFF2-40B4-BE49-F238E27FC236}">
                <a16:creationId xmlns:a16="http://schemas.microsoft.com/office/drawing/2014/main" id="{781EBEF5-7F60-472A-A353-5B1C4B1F58F5}"/>
              </a:ext>
            </a:extLst>
          </p:cNvPr>
          <p:cNvSpPr>
            <a:spLocks noGrp="1"/>
          </p:cNvSpPr>
          <p:nvPr>
            <p:ph idx="1"/>
          </p:nvPr>
        </p:nvSpPr>
        <p:spPr>
          <a:xfrm>
            <a:off x="5290077" y="437513"/>
            <a:ext cx="5502614" cy="5954325"/>
          </a:xfrm>
        </p:spPr>
        <p:txBody>
          <a:bodyPr anchor="ctr">
            <a:normAutofit/>
          </a:bodyPr>
          <a:lstStyle/>
          <a:p>
            <a:pPr marL="0" indent="0">
              <a:lnSpc>
                <a:spcPct val="90000"/>
              </a:lnSpc>
              <a:spcAft>
                <a:spcPts val="800"/>
              </a:spcAft>
              <a:buNone/>
            </a:pPr>
            <a:r>
              <a:rPr lang="en-US" sz="1700" dirty="0">
                <a:effectLst/>
                <a:latin typeface="Calibri" panose="020F0502020204030204" pitchFamily="34" charset="0"/>
                <a:ea typeface="Calibri" panose="020F0502020204030204" pitchFamily="34" charset="0"/>
                <a:cs typeface="Times New Roman" panose="02020603050405020304" pitchFamily="18" charset="0"/>
              </a:rPr>
              <a:t>- I look great! (body image and body positivity)</a:t>
            </a:r>
            <a:br>
              <a:rPr lang="en-US" sz="1700" dirty="0">
                <a:effectLst/>
                <a:latin typeface="Calibri" panose="020F0502020204030204" pitchFamily="34" charset="0"/>
                <a:ea typeface="Calibri" panose="020F0502020204030204" pitchFamily="34" charset="0"/>
                <a:cs typeface="Times New Roman" panose="02020603050405020304" pitchFamily="18" charset="0"/>
              </a:rPr>
            </a:br>
            <a:r>
              <a:rPr lang="en-US" sz="1700" dirty="0">
                <a:effectLst/>
                <a:latin typeface="Calibri" panose="020F0502020204030204" pitchFamily="34" charset="0"/>
                <a:ea typeface="Calibri" panose="020F0502020204030204" pitchFamily="34" charset="0"/>
                <a:cs typeface="Times New Roman" panose="02020603050405020304" pitchFamily="18" charset="0"/>
              </a:rPr>
              <a:t>- We have more in common than not (even though we could be different we are the same, LGBTQ, gender identity, body)</a:t>
            </a:r>
            <a:br>
              <a:rPr lang="en-US" sz="1700" dirty="0">
                <a:effectLst/>
                <a:latin typeface="Calibri" panose="020F0502020204030204" pitchFamily="34" charset="0"/>
                <a:ea typeface="Calibri" panose="020F0502020204030204" pitchFamily="34" charset="0"/>
                <a:cs typeface="Times New Roman" panose="02020603050405020304" pitchFamily="18" charset="0"/>
              </a:rPr>
            </a:br>
            <a:r>
              <a:rPr lang="en-US" sz="1700" dirty="0">
                <a:effectLst/>
                <a:latin typeface="Calibri" panose="020F0502020204030204" pitchFamily="34" charset="0"/>
                <a:ea typeface="Calibri" panose="020F0502020204030204" pitchFamily="34" charset="0"/>
                <a:cs typeface="Times New Roman" panose="02020603050405020304" pitchFamily="18" charset="0"/>
              </a:rPr>
              <a:t>- Rat Park (drug names and addiction)</a:t>
            </a:r>
            <a:br>
              <a:rPr lang="en-US" sz="1700" dirty="0">
                <a:effectLst/>
                <a:latin typeface="Calibri" panose="020F0502020204030204" pitchFamily="34" charset="0"/>
                <a:ea typeface="Calibri" panose="020F0502020204030204" pitchFamily="34" charset="0"/>
                <a:cs typeface="Times New Roman" panose="02020603050405020304" pitchFamily="18" charset="0"/>
              </a:rPr>
            </a:br>
            <a:r>
              <a:rPr lang="en-US" sz="1700" dirty="0">
                <a:effectLst/>
                <a:latin typeface="Calibri" panose="020F0502020204030204" pitchFamily="34" charset="0"/>
                <a:ea typeface="Calibri" panose="020F0502020204030204" pitchFamily="34" charset="0"/>
                <a:cs typeface="Times New Roman" panose="02020603050405020304" pitchFamily="18" charset="0"/>
              </a:rPr>
              <a:t>- What sort of drug is this (good and bad drugs, drug names, what they do)</a:t>
            </a:r>
            <a:br>
              <a:rPr lang="en-US" sz="1700" dirty="0">
                <a:effectLst/>
                <a:latin typeface="Calibri" panose="020F0502020204030204" pitchFamily="34" charset="0"/>
                <a:ea typeface="Calibri" panose="020F0502020204030204" pitchFamily="34" charset="0"/>
                <a:cs typeface="Times New Roman" panose="02020603050405020304" pitchFamily="18" charset="0"/>
              </a:rPr>
            </a:br>
            <a:r>
              <a:rPr lang="en-US" sz="1700" dirty="0">
                <a:effectLst/>
                <a:latin typeface="Calibri" panose="020F0502020204030204" pitchFamily="34" charset="0"/>
                <a:ea typeface="Calibri" panose="020F0502020204030204" pitchFamily="34" charset="0"/>
                <a:cs typeface="Times New Roman" panose="02020603050405020304" pitchFamily="18" charset="0"/>
              </a:rPr>
              <a:t>- Rules, laws and regulations of drugs</a:t>
            </a:r>
            <a:br>
              <a:rPr lang="en-US" sz="1700" dirty="0">
                <a:effectLst/>
                <a:latin typeface="Calibri" panose="020F0502020204030204" pitchFamily="34" charset="0"/>
                <a:ea typeface="Calibri" panose="020F0502020204030204" pitchFamily="34" charset="0"/>
                <a:cs typeface="Times New Roman" panose="02020603050405020304" pitchFamily="18" charset="0"/>
              </a:rPr>
            </a:br>
            <a:r>
              <a:rPr lang="en-US" sz="1700" dirty="0">
                <a:effectLst/>
                <a:latin typeface="Calibri" panose="020F0502020204030204" pitchFamily="34" charset="0"/>
                <a:ea typeface="Calibri" panose="020F0502020204030204" pitchFamily="34" charset="0"/>
                <a:cs typeface="Times New Roman" panose="02020603050405020304" pitchFamily="18" charset="0"/>
              </a:rPr>
              <a:t>- Norms with alcohol (social drinking when older and peer pressure)</a:t>
            </a:r>
            <a:br>
              <a:rPr lang="en-US" sz="1700" dirty="0">
                <a:effectLst/>
                <a:latin typeface="Calibri" panose="020F0502020204030204" pitchFamily="34" charset="0"/>
                <a:ea typeface="Calibri" panose="020F0502020204030204" pitchFamily="34" charset="0"/>
                <a:cs typeface="Times New Roman" panose="02020603050405020304" pitchFamily="18" charset="0"/>
              </a:rPr>
            </a:br>
            <a:r>
              <a:rPr lang="en-US" sz="1700" dirty="0">
                <a:effectLst/>
                <a:latin typeface="Calibri" panose="020F0502020204030204" pitchFamily="34" charset="0"/>
                <a:ea typeface="Calibri" panose="020F0502020204030204" pitchFamily="34" charset="0"/>
                <a:cs typeface="Times New Roman" panose="02020603050405020304" pitchFamily="18" charset="0"/>
              </a:rPr>
              <a:t>- To share or not to share (flashing, sending pictures, online safety)</a:t>
            </a:r>
            <a:br>
              <a:rPr lang="en-US" sz="1700" dirty="0">
                <a:effectLst/>
                <a:latin typeface="Calibri" panose="020F0502020204030204" pitchFamily="34" charset="0"/>
                <a:ea typeface="Calibri" panose="020F0502020204030204" pitchFamily="34" charset="0"/>
                <a:cs typeface="Times New Roman" panose="02020603050405020304" pitchFamily="18" charset="0"/>
              </a:rPr>
            </a:br>
            <a:r>
              <a:rPr lang="en-US" sz="1700" dirty="0">
                <a:effectLst/>
                <a:latin typeface="Calibri" panose="020F0502020204030204" pitchFamily="34" charset="0"/>
                <a:ea typeface="Calibri" panose="020F0502020204030204" pitchFamily="34" charset="0"/>
                <a:cs typeface="Times New Roman" panose="02020603050405020304" pitchFamily="18" charset="0"/>
              </a:rPr>
              <a:t>- </a:t>
            </a:r>
            <a:r>
              <a:rPr lang="en-US" sz="1700" b="1" dirty="0">
                <a:effectLst/>
                <a:latin typeface="Calibri" panose="020F0502020204030204" pitchFamily="34" charset="0"/>
                <a:ea typeface="Calibri" panose="020F0502020204030204" pitchFamily="34" charset="0"/>
                <a:cs typeface="Times New Roman" panose="02020603050405020304" pitchFamily="18" charset="0"/>
              </a:rPr>
              <a:t>Growing and changing section</a:t>
            </a:r>
            <a:r>
              <a:rPr lang="en-US" sz="1700" dirty="0">
                <a:effectLst/>
                <a:latin typeface="Calibri" panose="020F0502020204030204" pitchFamily="34" charset="0"/>
                <a:ea typeface="Calibri" panose="020F0502020204030204" pitchFamily="34" charset="0"/>
                <a:cs typeface="Times New Roman" panose="02020603050405020304" pitchFamily="18" charset="0"/>
              </a:rPr>
              <a:t>: puberty, boys and girls changing differently, CHALLENGING STEREOTYPES and GENDER STEREOTYPES, media manipulation on a changing body/mind</a:t>
            </a:r>
            <a:br>
              <a:rPr lang="en-US" sz="1700" dirty="0">
                <a:effectLst/>
                <a:latin typeface="Calibri" panose="020F0502020204030204" pitchFamily="34" charset="0"/>
                <a:ea typeface="Calibri" panose="020F0502020204030204" pitchFamily="34" charset="0"/>
                <a:cs typeface="Times New Roman" panose="02020603050405020304" pitchFamily="18" charset="0"/>
              </a:rPr>
            </a:br>
            <a:r>
              <a:rPr lang="en-US" sz="1700" dirty="0">
                <a:effectLst/>
                <a:latin typeface="Calibri" panose="020F0502020204030204" pitchFamily="34" charset="0"/>
                <a:ea typeface="Calibri" panose="020F0502020204030204" pitchFamily="34" charset="0"/>
                <a:cs typeface="Times New Roman" panose="02020603050405020304" pitchFamily="18" charset="0"/>
              </a:rPr>
              <a:t>- Making babies (sex and the science behind it, rules behind sex no one under the age of 16, telling someone if you are having sex so you can take steps to be safe) </a:t>
            </a:r>
            <a:br>
              <a:rPr lang="en-US" sz="1700" dirty="0">
                <a:effectLst/>
                <a:latin typeface="Calibri" panose="020F0502020204030204" pitchFamily="34" charset="0"/>
                <a:ea typeface="Calibri" panose="020F0502020204030204" pitchFamily="34" charset="0"/>
                <a:cs typeface="Times New Roman" panose="02020603050405020304" pitchFamily="18" charset="0"/>
              </a:rPr>
            </a:br>
            <a:r>
              <a:rPr lang="en-US" sz="1700" dirty="0">
                <a:effectLst/>
                <a:latin typeface="Calibri" panose="020F0502020204030204" pitchFamily="34" charset="0"/>
                <a:ea typeface="Calibri" panose="020F0502020204030204" pitchFamily="34" charset="0"/>
                <a:cs typeface="Times New Roman" panose="02020603050405020304" pitchFamily="18" charset="0"/>
              </a:rPr>
              <a:t>- Don’t force me (consent, marriage, some cultures having arranged marriages)</a:t>
            </a:r>
            <a:br>
              <a:rPr lang="en-US" sz="1700" dirty="0">
                <a:effectLst/>
                <a:latin typeface="Calibri" panose="020F0502020204030204" pitchFamily="34" charset="0"/>
                <a:ea typeface="Calibri" panose="020F0502020204030204" pitchFamily="34" charset="0"/>
                <a:cs typeface="Times New Roman" panose="02020603050405020304" pitchFamily="18" charset="0"/>
              </a:rPr>
            </a:br>
            <a:r>
              <a:rPr lang="en-US" sz="1700" dirty="0">
                <a:effectLst/>
                <a:latin typeface="Calibri" panose="020F0502020204030204" pitchFamily="34" charset="0"/>
                <a:ea typeface="Calibri" panose="020F0502020204030204" pitchFamily="34" charset="0"/>
                <a:cs typeface="Times New Roman" panose="02020603050405020304" pitchFamily="18" charset="0"/>
              </a:rPr>
              <a:t>- Acting appropriately (legal issues behind consent, sex and inappropriate touching)</a:t>
            </a:r>
            <a:endParaRPr lang="en-GB" sz="170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90000"/>
              </a:lnSpc>
              <a:buNone/>
            </a:pPr>
            <a:endParaRPr lang="en-GB" sz="1700"/>
          </a:p>
        </p:txBody>
      </p:sp>
    </p:spTree>
    <p:extLst>
      <p:ext uri="{BB962C8B-B14F-4D97-AF65-F5344CB8AC3E}">
        <p14:creationId xmlns:p14="http://schemas.microsoft.com/office/powerpoint/2010/main" val="18383845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244DB-5B9F-42DC-AF80-CAD8DDE3CCE4}"/>
              </a:ext>
            </a:extLst>
          </p:cNvPr>
          <p:cNvSpPr>
            <a:spLocks noGrp="1"/>
          </p:cNvSpPr>
          <p:nvPr>
            <p:ph type="title"/>
          </p:nvPr>
        </p:nvSpPr>
        <p:spPr>
          <a:xfrm>
            <a:off x="1154954" y="973668"/>
            <a:ext cx="8761413" cy="706964"/>
          </a:xfrm>
        </p:spPr>
        <p:txBody>
          <a:bodyPr>
            <a:normAutofit/>
          </a:bodyPr>
          <a:lstStyle/>
          <a:p>
            <a:r>
              <a:rPr lang="en-US">
                <a:solidFill>
                  <a:srgbClr val="EBEBEB"/>
                </a:solidFill>
              </a:rPr>
              <a:t>Topics we DON’T cover</a:t>
            </a:r>
            <a:endParaRPr lang="en-GB">
              <a:solidFill>
                <a:srgbClr val="EBEBEB"/>
              </a:solidFill>
            </a:endParaRPr>
          </a:p>
        </p:txBody>
      </p:sp>
      <p:graphicFrame>
        <p:nvGraphicFramePr>
          <p:cNvPr id="35" name="Content Placeholder 2">
            <a:extLst>
              <a:ext uri="{FF2B5EF4-FFF2-40B4-BE49-F238E27FC236}">
                <a16:creationId xmlns:a16="http://schemas.microsoft.com/office/drawing/2014/main" id="{7D78DD30-8DE0-6B0A-16A4-755356FECA43}"/>
              </a:ext>
            </a:extLst>
          </p:cNvPr>
          <p:cNvGraphicFramePr>
            <a:graphicFrameLocks noGrp="1"/>
          </p:cNvGraphicFramePr>
          <p:nvPr>
            <p:ph idx="1"/>
            <p:extLst>
              <p:ext uri="{D42A27DB-BD31-4B8C-83A1-F6EECF244321}">
                <p14:modId xmlns:p14="http://schemas.microsoft.com/office/powerpoint/2010/main" val="4090193767"/>
              </p:ext>
            </p:extLst>
          </p:nvPr>
        </p:nvGraphicFramePr>
        <p:xfrm>
          <a:off x="1286934" y="2925232"/>
          <a:ext cx="9625383" cy="30864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2460940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60</TotalTime>
  <Words>1076</Words>
  <Application>Microsoft Office PowerPoint</Application>
  <PresentationFormat>Widescreen</PresentationFormat>
  <Paragraphs>30</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Century Gothic</vt:lpstr>
      <vt:lpstr>Wingdings 3</vt:lpstr>
      <vt:lpstr>Ion Boardroom</vt:lpstr>
      <vt:lpstr>RSHE at Benson</vt:lpstr>
      <vt:lpstr>What is RSHE?</vt:lpstr>
      <vt:lpstr>Sensitive Topics</vt:lpstr>
      <vt:lpstr>Teaching </vt:lpstr>
      <vt:lpstr>Reception</vt:lpstr>
      <vt:lpstr>Year 1</vt:lpstr>
      <vt:lpstr>Year 2</vt:lpstr>
      <vt:lpstr>Year 3</vt:lpstr>
      <vt:lpstr>Year 4</vt:lpstr>
      <vt:lpstr>Year 5</vt:lpstr>
      <vt:lpstr>Year 6</vt:lpstr>
      <vt:lpstr>Topics we DON’T cover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SRE in Benson</dc:title>
  <dc:creator>9313181 Scott Newman</dc:creator>
  <cp:lastModifiedBy>Mandy White</cp:lastModifiedBy>
  <cp:revision>5</cp:revision>
  <dcterms:created xsi:type="dcterms:W3CDTF">2020-11-30T18:13:09Z</dcterms:created>
  <dcterms:modified xsi:type="dcterms:W3CDTF">2023-11-14T18:10:32Z</dcterms:modified>
</cp:coreProperties>
</file>