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93" r:id="rId3"/>
    <p:sldId id="263" r:id="rId4"/>
    <p:sldId id="286" r:id="rId5"/>
    <p:sldId id="285" r:id="rId6"/>
    <p:sldId id="290" r:id="rId7"/>
    <p:sldId id="280" r:id="rId8"/>
    <p:sldId id="288" r:id="rId9"/>
    <p:sldId id="289" r:id="rId10"/>
    <p:sldId id="287" r:id="rId11"/>
    <p:sldId id="292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9313181 Louisa Fanstone" initials="9LF" lastIdx="3" clrIdx="0">
    <p:extLst>
      <p:ext uri="{19B8F6BF-5375-455C-9EA6-DF929625EA0E}">
        <p15:presenceInfo xmlns:p15="http://schemas.microsoft.com/office/powerpoint/2012/main" userId="S::lfan2189@benson.oxon.sch.uk::a652ecb1-766c-4e4c-9b61-95572e252beb" providerId="AD"/>
      </p:ext>
    </p:extLst>
  </p:cmAuthor>
  <p:cmAuthor id="2" name="Emma" initials="E" lastIdx="6" clrIdx="1">
    <p:extLst>
      <p:ext uri="{19B8F6BF-5375-455C-9EA6-DF929625EA0E}">
        <p15:presenceInfo xmlns:p15="http://schemas.microsoft.com/office/powerpoint/2012/main" userId="Emm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4F3"/>
    <a:srgbClr val="EB6E19"/>
    <a:srgbClr val="F8E894"/>
    <a:srgbClr val="FF1111"/>
    <a:srgbClr val="FF9999"/>
    <a:srgbClr val="FFFF66"/>
    <a:srgbClr val="FF2929"/>
    <a:srgbClr val="FF0066"/>
    <a:srgbClr val="FF3300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30T13:33:01.97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32767,'17'55'0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71C7E0-0C01-4F7E-8DB5-211E665ABFA1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6D3362-85CF-4615-B8EA-B8FAB0370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957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80F75-2D22-4A97-A9F2-627C11E9C1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97EC54-3264-4791-B025-F93ADB50A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AA071-A53E-46D8-86F2-13B2F2860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13186-46CE-42CF-A6E9-500708962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30113-8122-4D40-8D39-1B1D0D0FA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152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2C478-F27E-4002-83F0-2A605BC07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4B9EA-8BC9-4558-B083-4326BA3F89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A5728-846A-446B-94B2-C2EF6F952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14E6D4-B9C4-4D8C-BFC7-AD2D75B44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F79669-DD67-45ED-9734-36E119BB8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93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252A1-FE11-45D0-832B-19DB9B62F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CA96C4-7594-4AF3-8E5F-57EEAB9A2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F67C3-B3DB-456C-A659-ED3FC2FE5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AAFD2-F4C8-4094-A749-D94DB73AB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9EB89C-5052-4C58-956D-43DFC13B3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629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B38F6-1A65-47F8-AFC1-9DD1C8697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D4F778-4187-4CE0-9C5D-9FE50881BA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A65906-AC22-4FC3-9398-23268251B6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6EEFDF-D1AB-4EA9-BFE9-962FE2C93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9E3175-568C-4D1A-A084-19B48B213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751D3A-EB52-41F9-939E-89167D589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13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0F846-A3E3-4678-BCE6-51E542C5B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8B2623-DC8F-4643-84C4-FFC82A9F93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81992A-7796-4E84-B9CE-9310F7C3F6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8A8349-414C-4054-A550-B15A35E6A0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7F0793-FC07-402F-B9A2-8D2AFE9D1A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2F2AB80-D80E-4F22-9E7F-0ED9F9162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7D4D27-5E7C-4477-9971-FD9F09FDF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C5EA3F-145E-4416-9C8C-D6CCDFA87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640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EC009-0356-4A84-A4FB-DFE7F3C68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F5668B-AA6B-4906-BC01-4A58CA60E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B0A3D0-DC49-48FF-9A53-3F42F5EEF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E4DE47-5696-4278-8612-F8FE3EB9E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439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1EDB04-5130-4E2B-9D53-37E329649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513AF6-8D9A-4A09-82DE-58E5F88DD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6F2D79-A47A-4D74-B14C-8D6650AE4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689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FD688-065A-4CFA-AB45-33524919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897DA-2A21-45B6-9572-0BD1958EE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7F78E1-A31E-4E6D-A970-D84F3ED479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DAE136-217C-44A6-88A4-68CD8222E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6C1992-570C-4E34-916F-F98BABA49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8FEC4-5D87-4021-9144-6B21BB474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065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A0ECD-DB07-4410-AEFB-C6392D377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1A1CBE-2B23-4EB0-94E5-3A3A5CDDF1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BD7B94-FD07-4446-997D-E7970AD27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700703-33A6-429E-9553-B971D90D0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7EB6FB-BC3D-41DC-B83E-6C3D84BF2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E9A360-7391-441B-91D7-6096477C9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711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27E14-08C3-460D-9970-F12FFD36C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48225B-8BC6-4B2F-AF52-F3B9FED3E9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4097A-5128-4772-82F8-7268392C5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05F6D-942B-4BD9-B8E6-C78B8CBD6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61E2D-A429-47CB-95EF-F9CD30938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728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F5EFDE-C4B8-4501-A431-EC46F86D46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16CC86-840E-4D82-B545-EC3C81BA6C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2C5495-7064-4988-B625-F8DF924D4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4207F-940B-4CF5-82BF-A67EC9B21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6C3011-DA51-45BA-8757-CC7994306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3432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Online Image Placeholder 3"/>
          <p:cNvSpPr>
            <a:spLocks noGrp="1"/>
          </p:cNvSpPr>
          <p:nvPr>
            <p:ph type="clipArt" sz="half" idx="2"/>
          </p:nvPr>
        </p:nvSpPr>
        <p:spPr>
          <a:xfrm>
            <a:off x="6146800" y="1828800"/>
            <a:ext cx="5029200" cy="3657600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9133CB1-0C01-4DCE-80BF-C5BDECF5C7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8C6499A-D83A-4BC7-9A2D-3A958159D4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4CCD57BB-398D-4AC1-972F-BB189358E3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B270B8-FBA7-4641-BDAB-5B1CBCF66AB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475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59046C-690B-4248-9A5D-382D6D4E9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7308DF-3305-4C66-BD2D-ADC510547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826D8-F064-424E-8F91-42FB797DB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6D40C-CFE7-45C1-BCAD-8EF669A2915B}" type="datetimeFigureOut">
              <a:rPr lang="en-GB" smtClean="0"/>
              <a:t>24/06/2025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22E8A-88AC-416A-B812-366FEB9217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9B543-62B1-4A8B-A384-AE6DBC2549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A63A9-8A70-4893-A955-9D9532AC8C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893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olmilk.com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photo-of-sunflowers-3036366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photo-of-sunflowers-3036366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elm@benson.oxon.sch.uk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beech@benson.oxon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 descr="Field of sunflowers">
            <a:extLst>
              <a:ext uri="{FF2B5EF4-FFF2-40B4-BE49-F238E27FC236}">
                <a16:creationId xmlns:a16="http://schemas.microsoft.com/office/drawing/2014/main" id="{7F58FA84-96DD-4DA4-B671-A6462C29CE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48" r="-1" b="2760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F6DD4703-FD80-4610-ACE9-01DCD86D8C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67853" y="0"/>
            <a:ext cx="10256294" cy="6858000"/>
          </a:xfrm>
          <a:custGeom>
            <a:avLst/>
            <a:gdLst>
              <a:gd name="connsiteX0" fmla="*/ 8218354 w 9841377"/>
              <a:gd name="connsiteY0" fmla="*/ 0 h 6858000"/>
              <a:gd name="connsiteX1" fmla="*/ 5551962 w 9841377"/>
              <a:gd name="connsiteY1" fmla="*/ 0 h 6858000"/>
              <a:gd name="connsiteX2" fmla="*/ 5482342 w 9841377"/>
              <a:gd name="connsiteY2" fmla="*/ 0 h 6858000"/>
              <a:gd name="connsiteX3" fmla="*/ 4359035 w 9841377"/>
              <a:gd name="connsiteY3" fmla="*/ 0 h 6858000"/>
              <a:gd name="connsiteX4" fmla="*/ 4289415 w 9841377"/>
              <a:gd name="connsiteY4" fmla="*/ 0 h 6858000"/>
              <a:gd name="connsiteX5" fmla="*/ 1623023 w 9841377"/>
              <a:gd name="connsiteY5" fmla="*/ 0 h 6858000"/>
              <a:gd name="connsiteX6" fmla="*/ 1600899 w 9841377"/>
              <a:gd name="connsiteY6" fmla="*/ 14997 h 6858000"/>
              <a:gd name="connsiteX7" fmla="*/ 0 w 9841377"/>
              <a:gd name="connsiteY7" fmla="*/ 3621656 h 6858000"/>
              <a:gd name="connsiteX8" fmla="*/ 1874350 w 9841377"/>
              <a:gd name="connsiteY8" fmla="*/ 6374814 h 6858000"/>
              <a:gd name="connsiteX9" fmla="*/ 2390998 w 9841377"/>
              <a:gd name="connsiteY9" fmla="*/ 6780599 h 6858000"/>
              <a:gd name="connsiteX10" fmla="*/ 2502754 w 9841377"/>
              <a:gd name="connsiteY10" fmla="*/ 6858000 h 6858000"/>
              <a:gd name="connsiteX11" fmla="*/ 4289415 w 9841377"/>
              <a:gd name="connsiteY11" fmla="*/ 6858000 h 6858000"/>
              <a:gd name="connsiteX12" fmla="*/ 4359035 w 9841377"/>
              <a:gd name="connsiteY12" fmla="*/ 6858000 h 6858000"/>
              <a:gd name="connsiteX13" fmla="*/ 5482342 w 9841377"/>
              <a:gd name="connsiteY13" fmla="*/ 6858000 h 6858000"/>
              <a:gd name="connsiteX14" fmla="*/ 5551962 w 9841377"/>
              <a:gd name="connsiteY14" fmla="*/ 6858000 h 6858000"/>
              <a:gd name="connsiteX15" fmla="*/ 7338623 w 9841377"/>
              <a:gd name="connsiteY15" fmla="*/ 6858000 h 6858000"/>
              <a:gd name="connsiteX16" fmla="*/ 7450379 w 9841377"/>
              <a:gd name="connsiteY16" fmla="*/ 6780599 h 6858000"/>
              <a:gd name="connsiteX17" fmla="*/ 7967027 w 9841377"/>
              <a:gd name="connsiteY17" fmla="*/ 6374814 h 6858000"/>
              <a:gd name="connsiteX18" fmla="*/ 9841377 w 9841377"/>
              <a:gd name="connsiteY18" fmla="*/ 3621656 h 6858000"/>
              <a:gd name="connsiteX19" fmla="*/ 8240478 w 9841377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841377" h="6858000">
                <a:moveTo>
                  <a:pt x="8218354" y="0"/>
                </a:moveTo>
                <a:lnTo>
                  <a:pt x="5551962" y="0"/>
                </a:lnTo>
                <a:lnTo>
                  <a:pt x="5482342" y="0"/>
                </a:lnTo>
                <a:lnTo>
                  <a:pt x="4359035" y="0"/>
                </a:lnTo>
                <a:lnTo>
                  <a:pt x="4289415" y="0"/>
                </a:lnTo>
                <a:lnTo>
                  <a:pt x="1623023" y="0"/>
                </a:lnTo>
                <a:lnTo>
                  <a:pt x="1600899" y="14997"/>
                </a:lnTo>
                <a:cubicBezTo>
                  <a:pt x="573736" y="754641"/>
                  <a:pt x="0" y="2093192"/>
                  <a:pt x="0" y="3621656"/>
                </a:cubicBezTo>
                <a:cubicBezTo>
                  <a:pt x="0" y="4969131"/>
                  <a:pt x="928725" y="5602839"/>
                  <a:pt x="1874350" y="6374814"/>
                </a:cubicBezTo>
                <a:cubicBezTo>
                  <a:pt x="2046553" y="6515397"/>
                  <a:pt x="2217180" y="6653108"/>
                  <a:pt x="2390998" y="6780599"/>
                </a:cubicBezTo>
                <a:lnTo>
                  <a:pt x="2502754" y="6858000"/>
                </a:lnTo>
                <a:lnTo>
                  <a:pt x="4289415" y="6858000"/>
                </a:lnTo>
                <a:lnTo>
                  <a:pt x="4359035" y="6858000"/>
                </a:lnTo>
                <a:lnTo>
                  <a:pt x="5482342" y="6858000"/>
                </a:lnTo>
                <a:lnTo>
                  <a:pt x="5551962" y="6858000"/>
                </a:lnTo>
                <a:lnTo>
                  <a:pt x="7338623" y="6858000"/>
                </a:lnTo>
                <a:lnTo>
                  <a:pt x="7450379" y="6780599"/>
                </a:lnTo>
                <a:cubicBezTo>
                  <a:pt x="7624197" y="6653108"/>
                  <a:pt x="7794824" y="6515397"/>
                  <a:pt x="7967027" y="6374814"/>
                </a:cubicBezTo>
                <a:cubicBezTo>
                  <a:pt x="8912652" y="5602839"/>
                  <a:pt x="9841377" y="4969131"/>
                  <a:pt x="9841377" y="3621656"/>
                </a:cubicBezTo>
                <a:cubicBezTo>
                  <a:pt x="9841377" y="2093192"/>
                  <a:pt x="9267641" y="754641"/>
                  <a:pt x="8240478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24">
            <a:extLst>
              <a:ext uri="{FF2B5EF4-FFF2-40B4-BE49-F238E27FC236}">
                <a16:creationId xmlns:a16="http://schemas.microsoft.com/office/drawing/2014/main" id="{9CEFCBC2-6F82-4011-8D8D-90F43DCB1D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08571" y="0"/>
            <a:ext cx="9958950" cy="6858000"/>
          </a:xfrm>
          <a:custGeom>
            <a:avLst/>
            <a:gdLst>
              <a:gd name="connsiteX0" fmla="*/ 7551973 w 9174595"/>
              <a:gd name="connsiteY0" fmla="*/ 0 h 6858000"/>
              <a:gd name="connsiteX1" fmla="*/ 5634635 w 9174595"/>
              <a:gd name="connsiteY1" fmla="*/ 0 h 6858000"/>
              <a:gd name="connsiteX2" fmla="*/ 5550590 w 9174595"/>
              <a:gd name="connsiteY2" fmla="*/ 0 h 6858000"/>
              <a:gd name="connsiteX3" fmla="*/ 5480986 w 9174595"/>
              <a:gd name="connsiteY3" fmla="*/ 0 h 6858000"/>
              <a:gd name="connsiteX4" fmla="*/ 4886240 w 9174595"/>
              <a:gd name="connsiteY4" fmla="*/ 0 h 6858000"/>
              <a:gd name="connsiteX5" fmla="*/ 4816638 w 9174595"/>
              <a:gd name="connsiteY5" fmla="*/ 0 h 6858000"/>
              <a:gd name="connsiteX6" fmla="*/ 4357958 w 9174595"/>
              <a:gd name="connsiteY6" fmla="*/ 0 h 6858000"/>
              <a:gd name="connsiteX7" fmla="*/ 4288354 w 9174595"/>
              <a:gd name="connsiteY7" fmla="*/ 0 h 6858000"/>
              <a:gd name="connsiteX8" fmla="*/ 3693608 w 9174595"/>
              <a:gd name="connsiteY8" fmla="*/ 0 h 6858000"/>
              <a:gd name="connsiteX9" fmla="*/ 3624006 w 9174595"/>
              <a:gd name="connsiteY9" fmla="*/ 0 h 6858000"/>
              <a:gd name="connsiteX10" fmla="*/ 3276448 w 9174595"/>
              <a:gd name="connsiteY10" fmla="*/ 0 h 6858000"/>
              <a:gd name="connsiteX11" fmla="*/ 1622622 w 9174595"/>
              <a:gd name="connsiteY11" fmla="*/ 0 h 6858000"/>
              <a:gd name="connsiteX12" fmla="*/ 1600504 w 9174595"/>
              <a:gd name="connsiteY12" fmla="*/ 14997 h 6858000"/>
              <a:gd name="connsiteX13" fmla="*/ 0 w 9174595"/>
              <a:gd name="connsiteY13" fmla="*/ 3621656 h 6858000"/>
              <a:gd name="connsiteX14" fmla="*/ 1873886 w 9174595"/>
              <a:gd name="connsiteY14" fmla="*/ 6374814 h 6858000"/>
              <a:gd name="connsiteX15" fmla="*/ 2390406 w 9174595"/>
              <a:gd name="connsiteY15" fmla="*/ 6780599 h 6858000"/>
              <a:gd name="connsiteX16" fmla="*/ 2502136 w 9174595"/>
              <a:gd name="connsiteY16" fmla="*/ 6858000 h 6858000"/>
              <a:gd name="connsiteX17" fmla="*/ 3276448 w 9174595"/>
              <a:gd name="connsiteY17" fmla="*/ 6858000 h 6858000"/>
              <a:gd name="connsiteX18" fmla="*/ 3624006 w 9174595"/>
              <a:gd name="connsiteY18" fmla="*/ 6858000 h 6858000"/>
              <a:gd name="connsiteX19" fmla="*/ 3693608 w 9174595"/>
              <a:gd name="connsiteY19" fmla="*/ 6858000 h 6858000"/>
              <a:gd name="connsiteX20" fmla="*/ 4288354 w 9174595"/>
              <a:gd name="connsiteY20" fmla="*/ 6858000 h 6858000"/>
              <a:gd name="connsiteX21" fmla="*/ 4357958 w 9174595"/>
              <a:gd name="connsiteY21" fmla="*/ 6858000 h 6858000"/>
              <a:gd name="connsiteX22" fmla="*/ 4816638 w 9174595"/>
              <a:gd name="connsiteY22" fmla="*/ 6858000 h 6858000"/>
              <a:gd name="connsiteX23" fmla="*/ 4886240 w 9174595"/>
              <a:gd name="connsiteY23" fmla="*/ 6858000 h 6858000"/>
              <a:gd name="connsiteX24" fmla="*/ 5480986 w 9174595"/>
              <a:gd name="connsiteY24" fmla="*/ 6858000 h 6858000"/>
              <a:gd name="connsiteX25" fmla="*/ 5550590 w 9174595"/>
              <a:gd name="connsiteY25" fmla="*/ 6858000 h 6858000"/>
              <a:gd name="connsiteX26" fmla="*/ 5634635 w 9174595"/>
              <a:gd name="connsiteY26" fmla="*/ 6858000 h 6858000"/>
              <a:gd name="connsiteX27" fmla="*/ 6672460 w 9174595"/>
              <a:gd name="connsiteY27" fmla="*/ 6858000 h 6858000"/>
              <a:gd name="connsiteX28" fmla="*/ 6784188 w 9174595"/>
              <a:gd name="connsiteY28" fmla="*/ 6780599 h 6858000"/>
              <a:gd name="connsiteX29" fmla="*/ 7300708 w 9174595"/>
              <a:gd name="connsiteY29" fmla="*/ 6374814 h 6858000"/>
              <a:gd name="connsiteX30" fmla="*/ 9174595 w 9174595"/>
              <a:gd name="connsiteY30" fmla="*/ 3621656 h 6858000"/>
              <a:gd name="connsiteX31" fmla="*/ 7574092 w 9174595"/>
              <a:gd name="connsiteY3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174595" h="6858000">
                <a:moveTo>
                  <a:pt x="7551973" y="0"/>
                </a:moveTo>
                <a:lnTo>
                  <a:pt x="5634635" y="0"/>
                </a:lnTo>
                <a:lnTo>
                  <a:pt x="5550590" y="0"/>
                </a:lnTo>
                <a:lnTo>
                  <a:pt x="5480986" y="0"/>
                </a:lnTo>
                <a:lnTo>
                  <a:pt x="4886240" y="0"/>
                </a:lnTo>
                <a:lnTo>
                  <a:pt x="4816638" y="0"/>
                </a:lnTo>
                <a:lnTo>
                  <a:pt x="4357958" y="0"/>
                </a:lnTo>
                <a:lnTo>
                  <a:pt x="4288354" y="0"/>
                </a:lnTo>
                <a:lnTo>
                  <a:pt x="3693608" y="0"/>
                </a:lnTo>
                <a:lnTo>
                  <a:pt x="3624006" y="0"/>
                </a:lnTo>
                <a:lnTo>
                  <a:pt x="3276448" y="0"/>
                </a:lnTo>
                <a:lnTo>
                  <a:pt x="1622622" y="0"/>
                </a:lnTo>
                <a:lnTo>
                  <a:pt x="1600504" y="14997"/>
                </a:lnTo>
                <a:cubicBezTo>
                  <a:pt x="573594" y="754641"/>
                  <a:pt x="0" y="2093192"/>
                  <a:pt x="0" y="3621656"/>
                </a:cubicBezTo>
                <a:cubicBezTo>
                  <a:pt x="0" y="4969131"/>
                  <a:pt x="928496" y="5602839"/>
                  <a:pt x="1873886" y="6374814"/>
                </a:cubicBezTo>
                <a:cubicBezTo>
                  <a:pt x="2046046" y="6515397"/>
                  <a:pt x="2216632" y="6653108"/>
                  <a:pt x="2390406" y="6780599"/>
                </a:cubicBezTo>
                <a:lnTo>
                  <a:pt x="2502136" y="6858000"/>
                </a:lnTo>
                <a:lnTo>
                  <a:pt x="3276448" y="6858000"/>
                </a:lnTo>
                <a:lnTo>
                  <a:pt x="3624006" y="6858000"/>
                </a:lnTo>
                <a:lnTo>
                  <a:pt x="3693608" y="6858000"/>
                </a:lnTo>
                <a:lnTo>
                  <a:pt x="4288354" y="6858000"/>
                </a:lnTo>
                <a:lnTo>
                  <a:pt x="4357958" y="6858000"/>
                </a:lnTo>
                <a:lnTo>
                  <a:pt x="4816638" y="6858000"/>
                </a:lnTo>
                <a:lnTo>
                  <a:pt x="4886240" y="6858000"/>
                </a:lnTo>
                <a:lnTo>
                  <a:pt x="5480986" y="6858000"/>
                </a:lnTo>
                <a:lnTo>
                  <a:pt x="5550590" y="6858000"/>
                </a:lnTo>
                <a:lnTo>
                  <a:pt x="5634635" y="6858000"/>
                </a:lnTo>
                <a:lnTo>
                  <a:pt x="6672460" y="6858000"/>
                </a:lnTo>
                <a:lnTo>
                  <a:pt x="6784188" y="6780599"/>
                </a:lnTo>
                <a:cubicBezTo>
                  <a:pt x="6957963" y="6653108"/>
                  <a:pt x="7128548" y="6515397"/>
                  <a:pt x="7300708" y="6374814"/>
                </a:cubicBezTo>
                <a:cubicBezTo>
                  <a:pt x="8246100" y="5602839"/>
                  <a:pt x="9174595" y="4969131"/>
                  <a:pt x="9174595" y="3621656"/>
                </a:cubicBezTo>
                <a:cubicBezTo>
                  <a:pt x="9174595" y="2093192"/>
                  <a:pt x="8601001" y="754641"/>
                  <a:pt x="7574092" y="14997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2E9DED9E-DE30-402A-B9D1-AC3C24025A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08673" y="-35602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5CCB7C65-BA06-49C5-8D3C-51F97B409D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75235" y="-35602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E60F01-83D9-46EB-A0FA-6220279640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0750" y="1346268"/>
            <a:ext cx="7810500" cy="2661189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Beech and Elm</a:t>
            </a:r>
            <a:br>
              <a:rPr lang="en-US" dirty="0">
                <a:latin typeface="Bradley Hand ITC" panose="03070402050302030203" pitchFamily="66" charset="0"/>
              </a:rPr>
            </a:br>
            <a:br>
              <a:rPr lang="en-US" dirty="0">
                <a:latin typeface="Bradley Hand ITC" panose="03070402050302030203" pitchFamily="66" charset="0"/>
              </a:rPr>
            </a:br>
            <a:r>
              <a:rPr lang="en-US" sz="3600" dirty="0">
                <a:solidFill>
                  <a:schemeClr val="accent2"/>
                </a:solidFill>
                <a:latin typeface="Bradley Hand ITC" panose="03070402050302030203" pitchFamily="66" charset="0"/>
              </a:rPr>
              <a:t>Reception </a:t>
            </a:r>
            <a:endParaRPr lang="en-GB" dirty="0">
              <a:solidFill>
                <a:schemeClr val="accent2"/>
              </a:solidFill>
              <a:latin typeface="Bradley Hand ITC" panose="03070402050302030203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99EC9E-3896-4AC8-A781-D5BC7BF11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64471" y="4537977"/>
            <a:ext cx="8318860" cy="1360919"/>
          </a:xfrm>
        </p:spPr>
        <p:txBody>
          <a:bodyPr anchor="t">
            <a:normAutofit fontScale="70000" lnSpcReduction="20000"/>
          </a:bodyPr>
          <a:lstStyle/>
          <a:p>
            <a:r>
              <a:rPr lang="en-US" sz="8000" dirty="0">
                <a:latin typeface="Bradley Hand ITC" panose="03070402050302030203" pitchFamily="66" charset="0"/>
              </a:rPr>
              <a:t>Class Information Meeting</a:t>
            </a:r>
            <a:endParaRPr lang="en-GB" sz="3600" dirty="0">
              <a:solidFill>
                <a:schemeClr val="accent2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D9D331-012E-4616-8E0F-C544203FD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8544" y="5218436"/>
            <a:ext cx="1099004" cy="1508802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  <a:softEdge rad="114300"/>
          </a:effectLst>
        </p:spPr>
      </p:pic>
    </p:spTree>
    <p:extLst>
      <p:ext uri="{BB962C8B-B14F-4D97-AF65-F5344CB8AC3E}">
        <p14:creationId xmlns:p14="http://schemas.microsoft.com/office/powerpoint/2010/main" val="679945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0DB60D-B6B9-2D2E-279C-FE486C8388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AE7B42F-CBE7-3620-CD6A-841EF4813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Picture 4" descr="Field of sunflowers">
            <a:extLst>
              <a:ext uri="{FF2B5EF4-FFF2-40B4-BE49-F238E27FC236}">
                <a16:creationId xmlns:a16="http://schemas.microsoft.com/office/drawing/2014/main" id="{F04DBE33-4899-4E87-9911-024EF58BC9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48" r="-1" b="2760"/>
          <a:stretch/>
        </p:blipFill>
        <p:spPr>
          <a:xfrm>
            <a:off x="1524" y="10"/>
            <a:ext cx="12188952" cy="6857990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D20C150-B3B6-48CC-C7E1-6F62B4A90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967853" y="0"/>
            <a:ext cx="10256294" cy="6858000"/>
          </a:xfrm>
          <a:custGeom>
            <a:avLst/>
            <a:gdLst>
              <a:gd name="connsiteX0" fmla="*/ 8218354 w 9841377"/>
              <a:gd name="connsiteY0" fmla="*/ 0 h 6858000"/>
              <a:gd name="connsiteX1" fmla="*/ 5551962 w 9841377"/>
              <a:gd name="connsiteY1" fmla="*/ 0 h 6858000"/>
              <a:gd name="connsiteX2" fmla="*/ 5482342 w 9841377"/>
              <a:gd name="connsiteY2" fmla="*/ 0 h 6858000"/>
              <a:gd name="connsiteX3" fmla="*/ 4359035 w 9841377"/>
              <a:gd name="connsiteY3" fmla="*/ 0 h 6858000"/>
              <a:gd name="connsiteX4" fmla="*/ 4289415 w 9841377"/>
              <a:gd name="connsiteY4" fmla="*/ 0 h 6858000"/>
              <a:gd name="connsiteX5" fmla="*/ 1623023 w 9841377"/>
              <a:gd name="connsiteY5" fmla="*/ 0 h 6858000"/>
              <a:gd name="connsiteX6" fmla="*/ 1600899 w 9841377"/>
              <a:gd name="connsiteY6" fmla="*/ 14997 h 6858000"/>
              <a:gd name="connsiteX7" fmla="*/ 0 w 9841377"/>
              <a:gd name="connsiteY7" fmla="*/ 3621656 h 6858000"/>
              <a:gd name="connsiteX8" fmla="*/ 1874350 w 9841377"/>
              <a:gd name="connsiteY8" fmla="*/ 6374814 h 6858000"/>
              <a:gd name="connsiteX9" fmla="*/ 2390998 w 9841377"/>
              <a:gd name="connsiteY9" fmla="*/ 6780599 h 6858000"/>
              <a:gd name="connsiteX10" fmla="*/ 2502754 w 9841377"/>
              <a:gd name="connsiteY10" fmla="*/ 6858000 h 6858000"/>
              <a:gd name="connsiteX11" fmla="*/ 4289415 w 9841377"/>
              <a:gd name="connsiteY11" fmla="*/ 6858000 h 6858000"/>
              <a:gd name="connsiteX12" fmla="*/ 4359035 w 9841377"/>
              <a:gd name="connsiteY12" fmla="*/ 6858000 h 6858000"/>
              <a:gd name="connsiteX13" fmla="*/ 5482342 w 9841377"/>
              <a:gd name="connsiteY13" fmla="*/ 6858000 h 6858000"/>
              <a:gd name="connsiteX14" fmla="*/ 5551962 w 9841377"/>
              <a:gd name="connsiteY14" fmla="*/ 6858000 h 6858000"/>
              <a:gd name="connsiteX15" fmla="*/ 7338623 w 9841377"/>
              <a:gd name="connsiteY15" fmla="*/ 6858000 h 6858000"/>
              <a:gd name="connsiteX16" fmla="*/ 7450379 w 9841377"/>
              <a:gd name="connsiteY16" fmla="*/ 6780599 h 6858000"/>
              <a:gd name="connsiteX17" fmla="*/ 7967027 w 9841377"/>
              <a:gd name="connsiteY17" fmla="*/ 6374814 h 6858000"/>
              <a:gd name="connsiteX18" fmla="*/ 9841377 w 9841377"/>
              <a:gd name="connsiteY18" fmla="*/ 3621656 h 6858000"/>
              <a:gd name="connsiteX19" fmla="*/ 8240478 w 9841377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841377" h="6858000">
                <a:moveTo>
                  <a:pt x="8218354" y="0"/>
                </a:moveTo>
                <a:lnTo>
                  <a:pt x="5551962" y="0"/>
                </a:lnTo>
                <a:lnTo>
                  <a:pt x="5482342" y="0"/>
                </a:lnTo>
                <a:lnTo>
                  <a:pt x="4359035" y="0"/>
                </a:lnTo>
                <a:lnTo>
                  <a:pt x="4289415" y="0"/>
                </a:lnTo>
                <a:lnTo>
                  <a:pt x="1623023" y="0"/>
                </a:lnTo>
                <a:lnTo>
                  <a:pt x="1600899" y="14997"/>
                </a:lnTo>
                <a:cubicBezTo>
                  <a:pt x="573736" y="754641"/>
                  <a:pt x="0" y="2093192"/>
                  <a:pt x="0" y="3621656"/>
                </a:cubicBezTo>
                <a:cubicBezTo>
                  <a:pt x="0" y="4969131"/>
                  <a:pt x="928725" y="5602839"/>
                  <a:pt x="1874350" y="6374814"/>
                </a:cubicBezTo>
                <a:cubicBezTo>
                  <a:pt x="2046553" y="6515397"/>
                  <a:pt x="2217180" y="6653108"/>
                  <a:pt x="2390998" y="6780599"/>
                </a:cubicBezTo>
                <a:lnTo>
                  <a:pt x="2502754" y="6858000"/>
                </a:lnTo>
                <a:lnTo>
                  <a:pt x="4289415" y="6858000"/>
                </a:lnTo>
                <a:lnTo>
                  <a:pt x="4359035" y="6858000"/>
                </a:lnTo>
                <a:lnTo>
                  <a:pt x="5482342" y="6858000"/>
                </a:lnTo>
                <a:lnTo>
                  <a:pt x="5551962" y="6858000"/>
                </a:lnTo>
                <a:lnTo>
                  <a:pt x="7338623" y="6858000"/>
                </a:lnTo>
                <a:lnTo>
                  <a:pt x="7450379" y="6780599"/>
                </a:lnTo>
                <a:cubicBezTo>
                  <a:pt x="7624197" y="6653108"/>
                  <a:pt x="7794824" y="6515397"/>
                  <a:pt x="7967027" y="6374814"/>
                </a:cubicBezTo>
                <a:cubicBezTo>
                  <a:pt x="8912652" y="5602839"/>
                  <a:pt x="9841377" y="4969131"/>
                  <a:pt x="9841377" y="3621656"/>
                </a:cubicBezTo>
                <a:cubicBezTo>
                  <a:pt x="9841377" y="2093192"/>
                  <a:pt x="9267641" y="754641"/>
                  <a:pt x="8240478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24">
            <a:extLst>
              <a:ext uri="{FF2B5EF4-FFF2-40B4-BE49-F238E27FC236}">
                <a16:creationId xmlns:a16="http://schemas.microsoft.com/office/drawing/2014/main" id="{E2519AC3-2F2F-00FF-C70B-00ABFE7DD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08571" y="0"/>
            <a:ext cx="9958950" cy="6858000"/>
          </a:xfrm>
          <a:custGeom>
            <a:avLst/>
            <a:gdLst>
              <a:gd name="connsiteX0" fmla="*/ 7551973 w 9174595"/>
              <a:gd name="connsiteY0" fmla="*/ 0 h 6858000"/>
              <a:gd name="connsiteX1" fmla="*/ 5634635 w 9174595"/>
              <a:gd name="connsiteY1" fmla="*/ 0 h 6858000"/>
              <a:gd name="connsiteX2" fmla="*/ 5550590 w 9174595"/>
              <a:gd name="connsiteY2" fmla="*/ 0 h 6858000"/>
              <a:gd name="connsiteX3" fmla="*/ 5480986 w 9174595"/>
              <a:gd name="connsiteY3" fmla="*/ 0 h 6858000"/>
              <a:gd name="connsiteX4" fmla="*/ 4886240 w 9174595"/>
              <a:gd name="connsiteY4" fmla="*/ 0 h 6858000"/>
              <a:gd name="connsiteX5" fmla="*/ 4816638 w 9174595"/>
              <a:gd name="connsiteY5" fmla="*/ 0 h 6858000"/>
              <a:gd name="connsiteX6" fmla="*/ 4357958 w 9174595"/>
              <a:gd name="connsiteY6" fmla="*/ 0 h 6858000"/>
              <a:gd name="connsiteX7" fmla="*/ 4288354 w 9174595"/>
              <a:gd name="connsiteY7" fmla="*/ 0 h 6858000"/>
              <a:gd name="connsiteX8" fmla="*/ 3693608 w 9174595"/>
              <a:gd name="connsiteY8" fmla="*/ 0 h 6858000"/>
              <a:gd name="connsiteX9" fmla="*/ 3624006 w 9174595"/>
              <a:gd name="connsiteY9" fmla="*/ 0 h 6858000"/>
              <a:gd name="connsiteX10" fmla="*/ 3276448 w 9174595"/>
              <a:gd name="connsiteY10" fmla="*/ 0 h 6858000"/>
              <a:gd name="connsiteX11" fmla="*/ 1622622 w 9174595"/>
              <a:gd name="connsiteY11" fmla="*/ 0 h 6858000"/>
              <a:gd name="connsiteX12" fmla="*/ 1600504 w 9174595"/>
              <a:gd name="connsiteY12" fmla="*/ 14997 h 6858000"/>
              <a:gd name="connsiteX13" fmla="*/ 0 w 9174595"/>
              <a:gd name="connsiteY13" fmla="*/ 3621656 h 6858000"/>
              <a:gd name="connsiteX14" fmla="*/ 1873886 w 9174595"/>
              <a:gd name="connsiteY14" fmla="*/ 6374814 h 6858000"/>
              <a:gd name="connsiteX15" fmla="*/ 2390406 w 9174595"/>
              <a:gd name="connsiteY15" fmla="*/ 6780599 h 6858000"/>
              <a:gd name="connsiteX16" fmla="*/ 2502136 w 9174595"/>
              <a:gd name="connsiteY16" fmla="*/ 6858000 h 6858000"/>
              <a:gd name="connsiteX17" fmla="*/ 3276448 w 9174595"/>
              <a:gd name="connsiteY17" fmla="*/ 6858000 h 6858000"/>
              <a:gd name="connsiteX18" fmla="*/ 3624006 w 9174595"/>
              <a:gd name="connsiteY18" fmla="*/ 6858000 h 6858000"/>
              <a:gd name="connsiteX19" fmla="*/ 3693608 w 9174595"/>
              <a:gd name="connsiteY19" fmla="*/ 6858000 h 6858000"/>
              <a:gd name="connsiteX20" fmla="*/ 4288354 w 9174595"/>
              <a:gd name="connsiteY20" fmla="*/ 6858000 h 6858000"/>
              <a:gd name="connsiteX21" fmla="*/ 4357958 w 9174595"/>
              <a:gd name="connsiteY21" fmla="*/ 6858000 h 6858000"/>
              <a:gd name="connsiteX22" fmla="*/ 4816638 w 9174595"/>
              <a:gd name="connsiteY22" fmla="*/ 6858000 h 6858000"/>
              <a:gd name="connsiteX23" fmla="*/ 4886240 w 9174595"/>
              <a:gd name="connsiteY23" fmla="*/ 6858000 h 6858000"/>
              <a:gd name="connsiteX24" fmla="*/ 5480986 w 9174595"/>
              <a:gd name="connsiteY24" fmla="*/ 6858000 h 6858000"/>
              <a:gd name="connsiteX25" fmla="*/ 5550590 w 9174595"/>
              <a:gd name="connsiteY25" fmla="*/ 6858000 h 6858000"/>
              <a:gd name="connsiteX26" fmla="*/ 5634635 w 9174595"/>
              <a:gd name="connsiteY26" fmla="*/ 6858000 h 6858000"/>
              <a:gd name="connsiteX27" fmla="*/ 6672460 w 9174595"/>
              <a:gd name="connsiteY27" fmla="*/ 6858000 h 6858000"/>
              <a:gd name="connsiteX28" fmla="*/ 6784188 w 9174595"/>
              <a:gd name="connsiteY28" fmla="*/ 6780599 h 6858000"/>
              <a:gd name="connsiteX29" fmla="*/ 7300708 w 9174595"/>
              <a:gd name="connsiteY29" fmla="*/ 6374814 h 6858000"/>
              <a:gd name="connsiteX30" fmla="*/ 9174595 w 9174595"/>
              <a:gd name="connsiteY30" fmla="*/ 3621656 h 6858000"/>
              <a:gd name="connsiteX31" fmla="*/ 7574092 w 9174595"/>
              <a:gd name="connsiteY3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174595" h="6858000">
                <a:moveTo>
                  <a:pt x="7551973" y="0"/>
                </a:moveTo>
                <a:lnTo>
                  <a:pt x="5634635" y="0"/>
                </a:lnTo>
                <a:lnTo>
                  <a:pt x="5550590" y="0"/>
                </a:lnTo>
                <a:lnTo>
                  <a:pt x="5480986" y="0"/>
                </a:lnTo>
                <a:lnTo>
                  <a:pt x="4886240" y="0"/>
                </a:lnTo>
                <a:lnTo>
                  <a:pt x="4816638" y="0"/>
                </a:lnTo>
                <a:lnTo>
                  <a:pt x="4357958" y="0"/>
                </a:lnTo>
                <a:lnTo>
                  <a:pt x="4288354" y="0"/>
                </a:lnTo>
                <a:lnTo>
                  <a:pt x="3693608" y="0"/>
                </a:lnTo>
                <a:lnTo>
                  <a:pt x="3624006" y="0"/>
                </a:lnTo>
                <a:lnTo>
                  <a:pt x="3276448" y="0"/>
                </a:lnTo>
                <a:lnTo>
                  <a:pt x="1622622" y="0"/>
                </a:lnTo>
                <a:lnTo>
                  <a:pt x="1600504" y="14997"/>
                </a:lnTo>
                <a:cubicBezTo>
                  <a:pt x="573594" y="754641"/>
                  <a:pt x="0" y="2093192"/>
                  <a:pt x="0" y="3621656"/>
                </a:cubicBezTo>
                <a:cubicBezTo>
                  <a:pt x="0" y="4969131"/>
                  <a:pt x="928496" y="5602839"/>
                  <a:pt x="1873886" y="6374814"/>
                </a:cubicBezTo>
                <a:cubicBezTo>
                  <a:pt x="2046046" y="6515397"/>
                  <a:pt x="2216632" y="6653108"/>
                  <a:pt x="2390406" y="6780599"/>
                </a:cubicBezTo>
                <a:lnTo>
                  <a:pt x="2502136" y="6858000"/>
                </a:lnTo>
                <a:lnTo>
                  <a:pt x="3276448" y="6858000"/>
                </a:lnTo>
                <a:lnTo>
                  <a:pt x="3624006" y="6858000"/>
                </a:lnTo>
                <a:lnTo>
                  <a:pt x="3693608" y="6858000"/>
                </a:lnTo>
                <a:lnTo>
                  <a:pt x="4288354" y="6858000"/>
                </a:lnTo>
                <a:lnTo>
                  <a:pt x="4357958" y="6858000"/>
                </a:lnTo>
                <a:lnTo>
                  <a:pt x="4816638" y="6858000"/>
                </a:lnTo>
                <a:lnTo>
                  <a:pt x="4886240" y="6858000"/>
                </a:lnTo>
                <a:lnTo>
                  <a:pt x="5480986" y="6858000"/>
                </a:lnTo>
                <a:lnTo>
                  <a:pt x="5550590" y="6858000"/>
                </a:lnTo>
                <a:lnTo>
                  <a:pt x="5634635" y="6858000"/>
                </a:lnTo>
                <a:lnTo>
                  <a:pt x="6672460" y="6858000"/>
                </a:lnTo>
                <a:lnTo>
                  <a:pt x="6784188" y="6780599"/>
                </a:lnTo>
                <a:cubicBezTo>
                  <a:pt x="6957963" y="6653108"/>
                  <a:pt x="7128548" y="6515397"/>
                  <a:pt x="7300708" y="6374814"/>
                </a:cubicBezTo>
                <a:cubicBezTo>
                  <a:pt x="8246100" y="5602839"/>
                  <a:pt x="9174595" y="4969131"/>
                  <a:pt x="9174595" y="3621656"/>
                </a:cubicBezTo>
                <a:cubicBezTo>
                  <a:pt x="9174595" y="2093192"/>
                  <a:pt x="8601001" y="754641"/>
                  <a:pt x="7574092" y="14997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1D80CEA-5FC8-39B9-E8CF-7F4136578C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08673" y="-35602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D0B44DE6-42DD-C22E-F3CF-66480B7E6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75235" y="-35602"/>
            <a:ext cx="2486322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872C1B-238D-B6CA-7C58-C6DA12CBB1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0750" y="1346268"/>
            <a:ext cx="7810500" cy="3314222"/>
          </a:xfrm>
        </p:spPr>
        <p:txBody>
          <a:bodyPr anchor="b">
            <a:normAutofit fontScale="90000"/>
          </a:bodyPr>
          <a:lstStyle/>
          <a:p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Beech Class – </a:t>
            </a:r>
            <a:r>
              <a:rPr lang="en-US" dirty="0" err="1">
                <a:solidFill>
                  <a:schemeClr val="accent2"/>
                </a:solidFill>
                <a:latin typeface="Bradley Hand ITC" panose="03070402050302030203" pitchFamily="66" charset="0"/>
              </a:rPr>
              <a:t>Mrs</a:t>
            </a:r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 White </a:t>
            </a:r>
            <a:b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</a:br>
            <a:b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</a:br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Elm Class – </a:t>
            </a:r>
            <a:r>
              <a:rPr lang="en-US" dirty="0" err="1">
                <a:solidFill>
                  <a:schemeClr val="accent2"/>
                </a:solidFill>
                <a:latin typeface="Bradley Hand ITC" panose="03070402050302030203" pitchFamily="66" charset="0"/>
              </a:rPr>
              <a:t>Mr</a:t>
            </a:r>
            <a:r>
              <a:rPr lang="en-US" dirty="0">
                <a:solidFill>
                  <a:schemeClr val="accent2"/>
                </a:solidFill>
                <a:latin typeface="Bradley Hand ITC" panose="03070402050302030203" pitchFamily="66" charset="0"/>
              </a:rPr>
              <a:t> Morris</a:t>
            </a:r>
            <a:br>
              <a:rPr lang="en-US" dirty="0">
                <a:latin typeface="Bradley Hand ITC" panose="03070402050302030203" pitchFamily="66" charset="0"/>
              </a:rPr>
            </a:br>
            <a:r>
              <a:rPr lang="en-US" sz="3600" dirty="0">
                <a:solidFill>
                  <a:schemeClr val="accent2"/>
                </a:solidFill>
                <a:latin typeface="Bradley Hand ITC" panose="03070402050302030203" pitchFamily="66" charset="0"/>
              </a:rPr>
              <a:t> </a:t>
            </a:r>
            <a:endParaRPr lang="en-GB" dirty="0">
              <a:solidFill>
                <a:schemeClr val="accent2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E8F3EB-AF39-EF2F-B3A4-4023FC7F4C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8544" y="5218436"/>
            <a:ext cx="1099004" cy="1508802"/>
          </a:xfrm>
          <a:prstGeom prst="rect">
            <a:avLst/>
          </a:prstGeom>
          <a:effectLst>
            <a:glow rad="228600">
              <a:schemeClr val="bg1">
                <a:alpha val="40000"/>
              </a:schemeClr>
            </a:glow>
            <a:softEdge rad="114300"/>
          </a:effectLst>
        </p:spPr>
      </p:pic>
    </p:spTree>
    <p:extLst>
      <p:ext uri="{BB962C8B-B14F-4D97-AF65-F5344CB8AC3E}">
        <p14:creationId xmlns:p14="http://schemas.microsoft.com/office/powerpoint/2010/main" val="4091005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DF4988-16A6-4C12-A3FC-0CF2D81E50FE}"/>
              </a:ext>
            </a:extLst>
          </p:cNvPr>
          <p:cNvSpPr txBox="1"/>
          <p:nvPr/>
        </p:nvSpPr>
        <p:spPr>
          <a:xfrm>
            <a:off x="363124" y="2889452"/>
            <a:ext cx="4549535" cy="21149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57150" indent="-28575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r>
              <a:rPr lang="en-US" sz="1900" dirty="0"/>
              <a:t>Key Class Information </a:t>
            </a:r>
          </a:p>
          <a:p>
            <a:pPr marL="57150" indent="-28575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r>
              <a:rPr lang="en-US" sz="1900" dirty="0"/>
              <a:t>Reading Groups </a:t>
            </a:r>
          </a:p>
          <a:p>
            <a:pPr marL="57150" indent="-28575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r>
              <a:rPr lang="en-US" sz="1900" dirty="0">
                <a:cs typeface="Calibri" panose="020F0502020204030204"/>
              </a:rPr>
              <a:t>Reception Baseline</a:t>
            </a:r>
          </a:p>
          <a:p>
            <a:pPr marL="57150" indent="-28575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r>
              <a:rPr lang="en-US" sz="1900" dirty="0">
                <a:cs typeface="Calibri" panose="020F0502020204030204"/>
              </a:rPr>
              <a:t>Key documents to take home today</a:t>
            </a:r>
          </a:p>
          <a:p>
            <a:pPr marL="57150" indent="-285750">
              <a:lnSpc>
                <a:spcPct val="12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endParaRPr lang="en-US" sz="1900" dirty="0"/>
          </a:p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4"/>
              </a:buClr>
            </a:pPr>
            <a:endParaRPr lang="en-US" sz="1900" dirty="0">
              <a:cs typeface="Calibri" panose="020F0502020204030204"/>
            </a:endParaRPr>
          </a:p>
          <a:p>
            <a:pPr marL="57150" indent="-285750">
              <a:lnSpc>
                <a:spcPct val="90000"/>
              </a:lnSpc>
              <a:spcAft>
                <a:spcPts val="600"/>
              </a:spcAft>
              <a:buClr>
                <a:schemeClr val="accent4"/>
              </a:buClr>
              <a:buFont typeface="Wingdings" panose="05000000000000000000" pitchFamily="2" charset="2"/>
              <a:buChar char="v"/>
            </a:pPr>
            <a:endParaRPr lang="en-US" sz="1900" dirty="0">
              <a:cs typeface="Calibri" panose="020F050202020403020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7637CF-176B-4551-906F-ED80172394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02" r="21377"/>
          <a:stretch/>
        </p:blipFill>
        <p:spPr>
          <a:xfrm>
            <a:off x="5313225" y="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50CE839-2577-4EBB-8D84-15E2AD5BE639}"/>
              </a:ext>
            </a:extLst>
          </p:cNvPr>
          <p:cNvSpPr txBox="1"/>
          <p:nvPr/>
        </p:nvSpPr>
        <p:spPr>
          <a:xfrm>
            <a:off x="1392590" y="1769870"/>
            <a:ext cx="2214282" cy="7755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800" b="1" dirty="0">
                <a:latin typeface="Bradley Hand ITC" panose="03070402050302030203" pitchFamily="66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527024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3000"/>
            <a:lum/>
          </a:blip>
          <a:srcRect/>
          <a:tile tx="0" ty="0" sx="100000" sy="63000" flip="none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8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Freeform: Shape 10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461CFF-0BBA-4878-860A-DA25D96B4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452" y="777254"/>
            <a:ext cx="2537044" cy="1164456"/>
          </a:xfrm>
        </p:spPr>
        <p:txBody>
          <a:bodyPr anchor="t">
            <a:normAutofit/>
          </a:bodyPr>
          <a:lstStyle/>
          <a:p>
            <a:r>
              <a:rPr lang="en-GB" sz="3600">
                <a:solidFill>
                  <a:srgbClr val="EB6E19"/>
                </a:solidFill>
                <a:latin typeface="Bradley Hand ITC" panose="03070402050302030203" pitchFamily="66" charset="0"/>
              </a:rPr>
              <a:t>Essential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7EA0E5-7EF5-4E1E-9969-269724667D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13048" y="534404"/>
            <a:ext cx="6331586" cy="2257435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0" i="0" dirty="0">
                <a:solidFill>
                  <a:srgbClr val="EB6E19"/>
                </a:solidFill>
                <a:effectLst/>
              </a:rPr>
              <a:t>Please ensure everything coming into school is named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600" b="0" i="0" dirty="0">
              <a:solidFill>
                <a:srgbClr val="000000"/>
              </a:solidFill>
              <a:effectLst/>
            </a:endParaRP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olidFill>
                  <a:srgbClr val="000000"/>
                </a:solidFill>
              </a:rPr>
              <a:t>B</a:t>
            </a:r>
            <a:r>
              <a:rPr lang="en-US" sz="2000" b="0" i="0" dirty="0">
                <a:solidFill>
                  <a:srgbClr val="000000"/>
                </a:solidFill>
                <a:effectLst/>
              </a:rPr>
              <a:t>ook bag</a:t>
            </a:r>
            <a:endParaRPr lang="en-US" sz="2000" b="0" i="0" dirty="0">
              <a:solidFill>
                <a:srgbClr val="000000"/>
              </a:solidFill>
              <a:effectLst/>
              <a:cs typeface="Calibri"/>
            </a:endParaRP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r>
              <a:rPr lang="en-US" sz="2000" b="0" i="0" dirty="0">
                <a:solidFill>
                  <a:srgbClr val="000000"/>
                </a:solidFill>
                <a:effectLst/>
              </a:rPr>
              <a:t>Water Bottle (no glass bottles)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olidFill>
                  <a:srgbClr val="000000"/>
                </a:solidFill>
              </a:rPr>
              <a:t>Coat and Wellies for outdoor learning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r>
              <a:rPr lang="en-US" sz="2000" b="0" i="0" dirty="0">
                <a:solidFill>
                  <a:srgbClr val="000000"/>
                </a:solidFill>
                <a:effectLst/>
              </a:rPr>
              <a:t>Spare </a:t>
            </a:r>
            <a:r>
              <a:rPr lang="en-US" sz="2000" dirty="0">
                <a:solidFill>
                  <a:srgbClr val="000000"/>
                </a:solidFill>
              </a:rPr>
              <a:t>underwear and change of clothes</a:t>
            </a:r>
            <a:endParaRPr lang="en-US" sz="2000" b="0" i="0" dirty="0">
              <a:solidFill>
                <a:srgbClr val="000000"/>
              </a:solidFill>
              <a:effectLst/>
            </a:endParaRP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olidFill>
                  <a:srgbClr val="000000"/>
                </a:solidFill>
              </a:rPr>
              <a:t>Sun hat in summer. Warm hat and gloves in winter</a:t>
            </a:r>
          </a:p>
          <a:p>
            <a:pPr indent="-457200">
              <a:lnSpc>
                <a:spcPct val="100000"/>
              </a:lnSpc>
              <a:spcBef>
                <a:spcPts val="0"/>
              </a:spcBef>
            </a:pPr>
            <a:endParaRPr lang="en-US" sz="2000" dirty="0">
              <a:solidFill>
                <a:srgbClr val="00000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F22388F-5FCE-4A92-90A5-850C60C7E0CD}"/>
              </a:ext>
            </a:extLst>
          </p:cNvPr>
          <p:cNvSpPr txBox="1">
            <a:spLocks/>
          </p:cNvSpPr>
          <p:nvPr/>
        </p:nvSpPr>
        <p:spPr>
          <a:xfrm>
            <a:off x="847592" y="4044673"/>
            <a:ext cx="2537044" cy="6795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EB6E19"/>
                </a:solidFill>
                <a:latin typeface="Bradley Hand ITC" panose="03070402050302030203" pitchFamily="66" charset="0"/>
              </a:rPr>
              <a:t>Snack</a:t>
            </a:r>
            <a:r>
              <a:rPr lang="en-GB" sz="36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4B123CD-3228-4D50-AE21-B83310FB3C0D}"/>
              </a:ext>
            </a:extLst>
          </p:cNvPr>
          <p:cNvSpPr txBox="1">
            <a:spLocks/>
          </p:cNvSpPr>
          <p:nvPr/>
        </p:nvSpPr>
        <p:spPr>
          <a:xfrm>
            <a:off x="847592" y="5047875"/>
            <a:ext cx="2537044" cy="6795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>
                <a:solidFill>
                  <a:srgbClr val="EB6E19"/>
                </a:solidFill>
                <a:latin typeface="Bradley Hand ITC" panose="03070402050302030203" pitchFamily="66" charset="0"/>
              </a:rPr>
              <a:t>Lunch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1CFEEB79-8B94-470D-929C-D06BA1DAFAEF}"/>
              </a:ext>
            </a:extLst>
          </p:cNvPr>
          <p:cNvSpPr txBox="1">
            <a:spLocks/>
          </p:cNvSpPr>
          <p:nvPr/>
        </p:nvSpPr>
        <p:spPr>
          <a:xfrm>
            <a:off x="4136908" y="3791658"/>
            <a:ext cx="7207500" cy="10350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rgbClr val="000000"/>
                </a:solidFill>
              </a:rPr>
              <a:t>Fruit is provided for Snack each day, </a:t>
            </a:r>
            <a:r>
              <a:rPr lang="en-US" sz="2000" b="0" i="0" dirty="0">
                <a:solidFill>
                  <a:srgbClr val="000000"/>
                </a:solidFill>
                <a:effectLst/>
              </a:rPr>
              <a:t>funded by the government. </a:t>
            </a:r>
            <a:endParaRPr lang="en-US" sz="2000" dirty="0">
              <a:solidFill>
                <a:srgbClr val="000000"/>
              </a:solidFill>
            </a:endParaRPr>
          </a:p>
          <a:p>
            <a:r>
              <a:rPr lang="en-US" sz="2000" dirty="0">
                <a:solidFill>
                  <a:srgbClr val="000000"/>
                </a:solidFill>
              </a:rPr>
              <a:t>Milk can be ordered. Please </a:t>
            </a:r>
            <a:r>
              <a:rPr lang="en-US" sz="2000" b="0" i="0" dirty="0">
                <a:solidFill>
                  <a:srgbClr val="000000"/>
                </a:solidFill>
                <a:effectLst/>
              </a:rPr>
              <a:t>sign up at </a:t>
            </a:r>
            <a:r>
              <a:rPr lang="en-US" sz="2000" b="0" i="0" dirty="0">
                <a:solidFill>
                  <a:srgbClr val="000000"/>
                </a:solidFill>
                <a:effectLst/>
                <a:hlinkClick r:id="rId3"/>
              </a:rPr>
              <a:t>www.coolmilk.com</a:t>
            </a:r>
            <a:r>
              <a:rPr lang="en-US" sz="2000" b="0" i="0" dirty="0">
                <a:solidFill>
                  <a:srgbClr val="000000"/>
                </a:solidFill>
                <a:effectLst/>
              </a:rPr>
              <a:t>. Free for those under 5. </a:t>
            </a:r>
            <a:endParaRPr lang="en-GB" sz="2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B9DB754-DD91-4F7D-9BAF-F80441F09DB7}"/>
              </a:ext>
            </a:extLst>
          </p:cNvPr>
          <p:cNvSpPr txBox="1"/>
          <p:nvPr/>
        </p:nvSpPr>
        <p:spPr>
          <a:xfrm>
            <a:off x="4113048" y="4905327"/>
            <a:ext cx="772990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A</a:t>
            </a:r>
            <a:r>
              <a:rPr lang="en-US" b="0" i="0" dirty="0">
                <a:solidFill>
                  <a:srgbClr val="000000"/>
                </a:solidFill>
                <a:effectLst/>
              </a:rPr>
              <a:t>ll Early </a:t>
            </a:r>
            <a:r>
              <a:rPr lang="en-US" dirty="0">
                <a:solidFill>
                  <a:srgbClr val="000000"/>
                </a:solidFill>
              </a:rPr>
              <a:t>Y</a:t>
            </a:r>
            <a:r>
              <a:rPr lang="en-US" b="0" i="0" dirty="0">
                <a:solidFill>
                  <a:srgbClr val="000000"/>
                </a:solidFill>
                <a:effectLst/>
              </a:rPr>
              <a:t>ears children are entitled to a free school lunch, funded by the government.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Menu will be available on website to discuss at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Book first 3 days in September through Class Teacher. School Money log in will be provided after the first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</a:rPr>
              <a:t>Alternatively, you can provide a packed lunch.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31F7A54-A703-E149-BF42-B7AEE568CBD1}"/>
              </a:ext>
            </a:extLst>
          </p:cNvPr>
          <p:cNvSpPr txBox="1">
            <a:spLocks/>
          </p:cNvSpPr>
          <p:nvPr/>
        </p:nvSpPr>
        <p:spPr>
          <a:xfrm>
            <a:off x="874153" y="2897215"/>
            <a:ext cx="2673026" cy="7501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EB6E19"/>
                </a:solidFill>
                <a:latin typeface="Bradley Hand ITC" panose="03070402050302030203" pitchFamily="66" charset="0"/>
              </a:rPr>
              <a:t>Toys from Home</a:t>
            </a:r>
            <a:r>
              <a:rPr lang="en-GB" sz="32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0A54EA-86EE-6576-DD4E-9A1DEAB18EEA}"/>
              </a:ext>
            </a:extLst>
          </p:cNvPr>
          <p:cNvSpPr txBox="1"/>
          <p:nvPr/>
        </p:nvSpPr>
        <p:spPr>
          <a:xfrm>
            <a:off x="4113048" y="2949144"/>
            <a:ext cx="62124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We would encourage children not to bring toys into school, as they may be lost or broken. </a:t>
            </a:r>
          </a:p>
        </p:txBody>
      </p:sp>
    </p:spTree>
    <p:extLst>
      <p:ext uri="{BB962C8B-B14F-4D97-AF65-F5344CB8AC3E}">
        <p14:creationId xmlns:p14="http://schemas.microsoft.com/office/powerpoint/2010/main" val="20564817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CC31E-D5AD-4228-9524-A837B8BCD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585" y="252003"/>
            <a:ext cx="10190374" cy="1325563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rgbClr val="EB6E19"/>
                </a:solidFill>
                <a:latin typeface="Bradley Hand ITC"/>
              </a:rPr>
              <a:t>School Uniform</a:t>
            </a:r>
            <a:br>
              <a:rPr lang="en-GB">
                <a:latin typeface="Bradley Hand ITC" panose="03070402050302030203" pitchFamily="66" charset="0"/>
              </a:rPr>
            </a:br>
            <a:r>
              <a:rPr lang="en-GB" sz="1600">
                <a:latin typeface="+mn-lt"/>
              </a:rPr>
              <a:t>All uniform information can be found on school website.</a:t>
            </a:r>
            <a:br>
              <a:rPr lang="en-GB" sz="1600">
                <a:latin typeface="+mn-lt"/>
              </a:rPr>
            </a:br>
            <a:r>
              <a:rPr lang="en-GB" sz="1600">
                <a:latin typeface="+mn-lt"/>
                <a:cs typeface="Calibri"/>
              </a:rPr>
              <a:t>Please label all items. </a:t>
            </a:r>
            <a:endParaRPr lang="en-GB" sz="200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ACD01-C21E-470A-9164-01BC3F5466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5392" y="1605354"/>
            <a:ext cx="4506797" cy="3707480"/>
          </a:xfrm>
        </p:spPr>
        <p:txBody>
          <a:bodyPr>
            <a:normAutofit fontScale="70000" lnSpcReduction="20000"/>
          </a:bodyPr>
          <a:lstStyle/>
          <a:p>
            <a:pPr indent="0" algn="ctr">
              <a:lnSpc>
                <a:spcPct val="120000"/>
              </a:lnSpc>
              <a:buNone/>
            </a:pPr>
            <a:r>
              <a:rPr lang="en-US" sz="2900" b="1" dirty="0">
                <a:solidFill>
                  <a:srgbClr val="EB6E19"/>
                </a:solidFill>
                <a:effectLst/>
                <a:latin typeface="Bradley Hand ITC" panose="0307040205030203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Summer Uniform </a:t>
            </a:r>
          </a:p>
          <a:p>
            <a:pPr indent="0" algn="ctr">
              <a:lnSpc>
                <a:spcPct val="120000"/>
              </a:lnSpc>
              <a:spcAft>
                <a:spcPts val="1200"/>
              </a:spcAft>
              <a:buNone/>
            </a:pPr>
            <a:r>
              <a:rPr lang="en-US" sz="2400" dirty="0">
                <a:solidFill>
                  <a:srgbClr val="EB6E1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(Term 1, then Terms 5 and 6)</a:t>
            </a:r>
            <a:endParaRPr lang="en-GB" sz="2400" dirty="0">
              <a:solidFill>
                <a:srgbClr val="EB6E1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White polo shirt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School jumper or Cardigan with badge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Grey Trousers or shorts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Knee length grey skirt or pinafore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Red checked dress 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White or grey socks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Black school shoes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CF8D8B-6F85-470B-83C6-D96A18BE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45422"/>
            <a:ext cx="5181600" cy="3933723"/>
          </a:xfrm>
        </p:spPr>
        <p:txBody>
          <a:bodyPr>
            <a:noAutofit/>
          </a:bodyPr>
          <a:lstStyle/>
          <a:p>
            <a:pPr marL="0" indent="0" algn="ctr" fontAlgn="t">
              <a:lnSpc>
                <a:spcPct val="120000"/>
              </a:lnSpc>
              <a:buNone/>
            </a:pPr>
            <a:r>
              <a:rPr lang="en-US" sz="2000" b="1" i="0">
                <a:solidFill>
                  <a:srgbClr val="EB6E19"/>
                </a:solidFill>
                <a:effectLst/>
                <a:latin typeface="Bradley Hand ITC" panose="03070402050302030203" pitchFamily="66" charset="0"/>
              </a:rPr>
              <a:t>Winter Uniform </a:t>
            </a:r>
          </a:p>
          <a:p>
            <a:pPr marL="0" indent="0" algn="ctr" fontAlgn="t">
              <a:lnSpc>
                <a:spcPct val="120000"/>
              </a:lnSpc>
              <a:spcAft>
                <a:spcPts val="1200"/>
              </a:spcAft>
              <a:buNone/>
            </a:pPr>
            <a:r>
              <a:rPr lang="en-US" sz="1800" i="0">
                <a:solidFill>
                  <a:srgbClr val="EB6E19"/>
                </a:solidFill>
                <a:effectLst/>
              </a:rPr>
              <a:t>(Terms 2, 3 and 4)</a:t>
            </a:r>
          </a:p>
          <a:p>
            <a:pPr marL="285750" indent="-28575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800" b="0" i="0">
                <a:solidFill>
                  <a:srgbClr val="000000"/>
                </a:solidFill>
                <a:effectLst/>
              </a:rPr>
              <a:t>White polo shirt/ White collar shirt &amp; tie</a:t>
            </a:r>
          </a:p>
          <a:p>
            <a:pPr marL="285750" indent="-285750" algn="l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800" b="0" i="0">
                <a:solidFill>
                  <a:srgbClr val="000000"/>
                </a:solidFill>
                <a:effectLst/>
              </a:rPr>
              <a:t>School jumper or Cardigan with badge</a:t>
            </a:r>
          </a:p>
          <a:p>
            <a:pPr marL="285750" indent="-285750" algn="l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800" b="0" i="0">
                <a:solidFill>
                  <a:srgbClr val="000000"/>
                </a:solidFill>
                <a:effectLst/>
              </a:rPr>
              <a:t>Grey Trousers or shorts</a:t>
            </a:r>
          </a:p>
          <a:p>
            <a:pPr marL="285750" indent="-285750" algn="l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800" b="0" i="0">
                <a:solidFill>
                  <a:srgbClr val="000000"/>
                </a:solidFill>
                <a:effectLst/>
              </a:rPr>
              <a:t>Knee length grey skirt or pinafore</a:t>
            </a:r>
          </a:p>
          <a:p>
            <a:pPr marL="285750" indent="-285750" algn="l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800" b="0" i="0">
                <a:solidFill>
                  <a:srgbClr val="000000"/>
                </a:solidFill>
                <a:effectLst/>
              </a:rPr>
              <a:t>White or grey socks</a:t>
            </a:r>
          </a:p>
          <a:p>
            <a:pPr marL="285750" indent="-285750" algn="l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800" b="0" i="0">
                <a:solidFill>
                  <a:srgbClr val="000000"/>
                </a:solidFill>
                <a:effectLst/>
              </a:rPr>
              <a:t>White/grey or Burgundy tights</a:t>
            </a:r>
          </a:p>
          <a:p>
            <a:pPr marL="285750" indent="-285750" algn="l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800" b="0" i="0">
                <a:solidFill>
                  <a:srgbClr val="000000"/>
                </a:solidFill>
                <a:effectLst/>
              </a:rPr>
              <a:t>Black school shoes (not boots)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7A592C-6805-4A5F-813C-0D7AD10535F3}"/>
              </a:ext>
            </a:extLst>
          </p:cNvPr>
          <p:cNvSpPr txBox="1"/>
          <p:nvPr/>
        </p:nvSpPr>
        <p:spPr>
          <a:xfrm>
            <a:off x="2202951" y="5664568"/>
            <a:ext cx="7786098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Bradley Hand ITC"/>
                <a:cs typeface="Calibri Light"/>
              </a:rPr>
              <a:t>PE kit</a:t>
            </a:r>
            <a:r>
              <a:rPr lang="en-US" dirty="0">
                <a:latin typeface="Nunito"/>
              </a:rPr>
              <a:t> </a:t>
            </a:r>
            <a:endParaRPr lang="en-US" dirty="0"/>
          </a:p>
          <a:p>
            <a:r>
              <a:rPr lang="en-US" sz="1600" dirty="0">
                <a:latin typeface="Calibri"/>
                <a:cs typeface="Calibri Light"/>
              </a:rPr>
              <a:t>White School T shirt with badge and navy shorts, </a:t>
            </a:r>
            <a:r>
              <a:rPr lang="en-US" sz="1600" dirty="0" err="1">
                <a:latin typeface="Calibri"/>
                <a:cs typeface="Calibri Light"/>
              </a:rPr>
              <a:t>plimsols</a:t>
            </a:r>
            <a:r>
              <a:rPr lang="en-US" sz="1600" dirty="0">
                <a:latin typeface="Calibri"/>
                <a:cs typeface="Calibri Light"/>
              </a:rPr>
              <a:t> or trainers</a:t>
            </a:r>
          </a:p>
          <a:p>
            <a:r>
              <a:rPr lang="en-US" sz="1600" dirty="0">
                <a:latin typeface="Calibri"/>
                <a:cs typeface="Calibri Light"/>
              </a:rPr>
              <a:t>Navy/burgundy jogging bottoms for winter months.</a:t>
            </a:r>
          </a:p>
          <a:p>
            <a:r>
              <a:rPr lang="en-US" sz="1600" dirty="0">
                <a:solidFill>
                  <a:srgbClr val="FF0000"/>
                </a:solidFill>
                <a:latin typeface="Calibri"/>
                <a:cs typeface="Calibri Light"/>
              </a:rPr>
              <a:t>PE day TBC. Children come to school in kit.</a:t>
            </a:r>
          </a:p>
        </p:txBody>
      </p:sp>
    </p:spTree>
    <p:extLst>
      <p:ext uri="{BB962C8B-B14F-4D97-AF65-F5344CB8AC3E}">
        <p14:creationId xmlns:p14="http://schemas.microsoft.com/office/powerpoint/2010/main" val="1607535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CC31E-D5AD-4228-9524-A837B8BCD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585" y="252003"/>
            <a:ext cx="10190374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EB6E19"/>
                </a:solidFill>
                <a:latin typeface="Bradley Hand ITC"/>
              </a:rPr>
              <a:t>A typical day in Reception</a:t>
            </a:r>
            <a:br>
              <a:rPr lang="en-GB" dirty="0">
                <a:latin typeface="Bradley Hand ITC" panose="03070402050302030203" pitchFamily="66" charset="0"/>
              </a:rPr>
            </a:br>
            <a:endParaRPr lang="en-GB" sz="2000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ACD01-C21E-470A-9164-01BC3F5466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5392" y="1605354"/>
            <a:ext cx="4506797" cy="3739644"/>
          </a:xfrm>
        </p:spPr>
        <p:txBody>
          <a:bodyPr>
            <a:normAutofit fontScale="92500" lnSpcReduction="20000"/>
          </a:bodyPr>
          <a:lstStyle/>
          <a:p>
            <a:pPr indent="0" algn="ctr">
              <a:lnSpc>
                <a:spcPct val="120000"/>
              </a:lnSpc>
              <a:buNone/>
            </a:pPr>
            <a:r>
              <a:rPr lang="en-US" sz="1800" b="1" dirty="0">
                <a:solidFill>
                  <a:srgbClr val="EB6E19"/>
                </a:solidFill>
                <a:effectLst/>
                <a:latin typeface="Bradley Hand ITC" panose="0307040205030203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Morning</a:t>
            </a:r>
            <a:endParaRPr lang="en-GB" sz="1800" dirty="0">
              <a:solidFill>
                <a:srgbClr val="EB6E1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8:40: Settling in/focus morning work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8:45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– Registration (9:00 assembly on certain days)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9:10 – Phonics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9:45 – Snack Time</a:t>
            </a:r>
          </a:p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10:0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0 - Everybody outside for break &amp; outdoor play in any weather like forest school to experience the seasons through the year and the clothes needed in different weathers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10:30 - Maths burst then indoor choosing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11:15 - Tidy up time then 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lunchtime routine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11:30 -12:30 – Lunchtime 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CF8D8B-6F85-470B-83C6-D96A18BE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45422"/>
            <a:ext cx="5181600" cy="5060575"/>
          </a:xfrm>
        </p:spPr>
        <p:txBody>
          <a:bodyPr>
            <a:noAutofit/>
          </a:bodyPr>
          <a:lstStyle/>
          <a:p>
            <a:pPr marL="0" indent="0" algn="ctr" fontAlgn="t">
              <a:lnSpc>
                <a:spcPct val="120000"/>
              </a:lnSpc>
              <a:buNone/>
            </a:pPr>
            <a:r>
              <a:rPr lang="en-US" sz="2000" b="1" i="0" dirty="0">
                <a:solidFill>
                  <a:srgbClr val="EB6E19"/>
                </a:solidFill>
                <a:effectLst/>
                <a:latin typeface="Bradley Hand ITC" panose="03070402050302030203" pitchFamily="66" charset="0"/>
              </a:rPr>
              <a:t>Afternoon</a:t>
            </a:r>
            <a:endParaRPr lang="en-US" sz="1800" i="0" dirty="0">
              <a:solidFill>
                <a:srgbClr val="EB6E19"/>
              </a:solidFill>
              <a:effectLst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12:30 – Relaxation time</a:t>
            </a:r>
          </a:p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12:45 – Storytime/Literacy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12:50- Afternoon lesson input, either colourful semantics, RE, PE, Super 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tretching or PHSE.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1:00 - Focus group work in the children’s work books on a fortnightly basis - 1 week lit, 1 week maths and also choosing and free flow - interventions can take place once focus group work for that day has finished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2:30 - Tidy up time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2:45 – End of the day circle time or topic work input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3:00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– End of the day routine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3:10 – 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School gates</a:t>
            </a: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open for pick up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05827227-9CDB-A09E-8BBC-9D87186066D1}"/>
                  </a:ext>
                </a:extLst>
              </p14:cNvPr>
              <p14:cNvContentPartPr/>
              <p14:nvPr/>
            </p14:nvContentPartPr>
            <p14:xfrm>
              <a:off x="5196674" y="5850664"/>
              <a:ext cx="6480" cy="201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05827227-9CDB-A09E-8BBC-9D87186066D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188034" y="5841664"/>
                <a:ext cx="24120" cy="37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5653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B5DAA40F-4F28-4316-934E-C55D7C3AA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Freeform: Shape 192">
            <a:extLst>
              <a:ext uri="{FF2B5EF4-FFF2-40B4-BE49-F238E27FC236}">
                <a16:creationId xmlns:a16="http://schemas.microsoft.com/office/drawing/2014/main" id="{F6D467C8-A8E0-468B-B88D-9CEEE37BF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33452" cy="6858000"/>
          </a:xfrm>
          <a:custGeom>
            <a:avLst/>
            <a:gdLst>
              <a:gd name="connsiteX0" fmla="*/ 0 w 7433452"/>
              <a:gd name="connsiteY0" fmla="*/ 0 h 6858000"/>
              <a:gd name="connsiteX1" fmla="*/ 1592736 w 7433452"/>
              <a:gd name="connsiteY1" fmla="*/ 0 h 6858000"/>
              <a:gd name="connsiteX2" fmla="*/ 2171700 w 7433452"/>
              <a:gd name="connsiteY2" fmla="*/ 0 h 6858000"/>
              <a:gd name="connsiteX3" fmla="*/ 2762696 w 7433452"/>
              <a:gd name="connsiteY3" fmla="*/ 0 h 6858000"/>
              <a:gd name="connsiteX4" fmla="*/ 2829254 w 7433452"/>
              <a:gd name="connsiteY4" fmla="*/ 0 h 6858000"/>
              <a:gd name="connsiteX5" fmla="*/ 7415310 w 7433452"/>
              <a:gd name="connsiteY5" fmla="*/ 0 h 6858000"/>
              <a:gd name="connsiteX6" fmla="*/ 7405703 w 7433452"/>
              <a:gd name="connsiteY6" fmla="*/ 94814 h 6858000"/>
              <a:gd name="connsiteX7" fmla="*/ 7410754 w 7433452"/>
              <a:gd name="connsiteY7" fmla="*/ 421796 h 6858000"/>
              <a:gd name="connsiteX8" fmla="*/ 7414688 w 7433452"/>
              <a:gd name="connsiteY8" fmla="*/ 812192 h 6858000"/>
              <a:gd name="connsiteX9" fmla="*/ 7395017 w 7433452"/>
              <a:gd name="connsiteY9" fmla="*/ 1113642 h 6858000"/>
              <a:gd name="connsiteX10" fmla="*/ 7422810 w 7433452"/>
              <a:gd name="connsiteY10" fmla="*/ 1796708 h 6858000"/>
              <a:gd name="connsiteX11" fmla="*/ 7421161 w 7433452"/>
              <a:gd name="connsiteY11" fmla="*/ 2327333 h 6858000"/>
              <a:gd name="connsiteX12" fmla="*/ 7412023 w 7433452"/>
              <a:gd name="connsiteY12" fmla="*/ 2784280 h 6858000"/>
              <a:gd name="connsiteX13" fmla="*/ 7417480 w 7433452"/>
              <a:gd name="connsiteY13" fmla="*/ 2985458 h 6858000"/>
              <a:gd name="connsiteX14" fmla="*/ 7403774 w 7433452"/>
              <a:gd name="connsiteY14" fmla="*/ 3531096 h 6858000"/>
              <a:gd name="connsiteX15" fmla="*/ 7414307 w 7433452"/>
              <a:gd name="connsiteY15" fmla="*/ 4336830 h 6858000"/>
              <a:gd name="connsiteX16" fmla="*/ 7413419 w 7433452"/>
              <a:gd name="connsiteY16" fmla="*/ 5026893 h 6858000"/>
              <a:gd name="connsiteX17" fmla="*/ 7417734 w 7433452"/>
              <a:gd name="connsiteY17" fmla="*/ 5252632 h 6858000"/>
              <a:gd name="connsiteX18" fmla="*/ 7417734 w 7433452"/>
              <a:gd name="connsiteY18" fmla="*/ 5466282 h 6858000"/>
              <a:gd name="connsiteX19" fmla="*/ 7379659 w 7433452"/>
              <a:gd name="connsiteY19" fmla="*/ 6121225 h 6858000"/>
              <a:gd name="connsiteX20" fmla="*/ 7395115 w 7433452"/>
              <a:gd name="connsiteY20" fmla="*/ 6708907 h 6858000"/>
              <a:gd name="connsiteX21" fmla="*/ 7412408 w 7433452"/>
              <a:gd name="connsiteY21" fmla="*/ 6858000 h 6858000"/>
              <a:gd name="connsiteX22" fmla="*/ 2829254 w 7433452"/>
              <a:gd name="connsiteY22" fmla="*/ 6858000 h 6858000"/>
              <a:gd name="connsiteX23" fmla="*/ 2762696 w 7433452"/>
              <a:gd name="connsiteY23" fmla="*/ 6858000 h 6858000"/>
              <a:gd name="connsiteX24" fmla="*/ 2171700 w 7433452"/>
              <a:gd name="connsiteY24" fmla="*/ 6858000 h 6858000"/>
              <a:gd name="connsiteX25" fmla="*/ 1592736 w 7433452"/>
              <a:gd name="connsiteY25" fmla="*/ 6858000 h 6858000"/>
              <a:gd name="connsiteX26" fmla="*/ 0 w 7433452"/>
              <a:gd name="connsiteY2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433452" h="6858000">
                <a:moveTo>
                  <a:pt x="0" y="0"/>
                </a:moveTo>
                <a:lnTo>
                  <a:pt x="1592736" y="0"/>
                </a:lnTo>
                <a:lnTo>
                  <a:pt x="2171700" y="0"/>
                </a:lnTo>
                <a:lnTo>
                  <a:pt x="2762696" y="0"/>
                </a:lnTo>
                <a:lnTo>
                  <a:pt x="2829254" y="0"/>
                </a:lnTo>
                <a:lnTo>
                  <a:pt x="7415310" y="0"/>
                </a:lnTo>
                <a:lnTo>
                  <a:pt x="7405703" y="94814"/>
                </a:lnTo>
                <a:cubicBezTo>
                  <a:pt x="7398856" y="203629"/>
                  <a:pt x="7403520" y="312712"/>
                  <a:pt x="7410754" y="421796"/>
                </a:cubicBezTo>
                <a:cubicBezTo>
                  <a:pt x="7421580" y="551656"/>
                  <a:pt x="7422900" y="682144"/>
                  <a:pt x="7414688" y="812192"/>
                </a:cubicBezTo>
                <a:cubicBezTo>
                  <a:pt x="7406693" y="912591"/>
                  <a:pt x="7397682" y="1012988"/>
                  <a:pt x="7395017" y="1113642"/>
                </a:cubicBezTo>
                <a:cubicBezTo>
                  <a:pt x="7388670" y="1342689"/>
                  <a:pt x="7407708" y="1569316"/>
                  <a:pt x="7422810" y="1796708"/>
                </a:cubicBezTo>
                <a:cubicBezTo>
                  <a:pt x="7434487" y="1973710"/>
                  <a:pt x="7439944" y="2150457"/>
                  <a:pt x="7421161" y="2327333"/>
                </a:cubicBezTo>
                <a:cubicBezTo>
                  <a:pt x="7405170" y="2479266"/>
                  <a:pt x="7396793" y="2631453"/>
                  <a:pt x="7412023" y="2784280"/>
                </a:cubicBezTo>
                <a:cubicBezTo>
                  <a:pt x="7418749" y="2851085"/>
                  <a:pt x="7425984" y="2918653"/>
                  <a:pt x="7417480" y="2985458"/>
                </a:cubicBezTo>
                <a:cubicBezTo>
                  <a:pt x="7394508" y="3167039"/>
                  <a:pt x="7398063" y="3349132"/>
                  <a:pt x="7403774" y="3531096"/>
                </a:cubicBezTo>
                <a:cubicBezTo>
                  <a:pt x="7412277" y="3799715"/>
                  <a:pt x="7426364" y="4067954"/>
                  <a:pt x="7414307" y="4336830"/>
                </a:cubicBezTo>
                <a:cubicBezTo>
                  <a:pt x="7404027" y="4566639"/>
                  <a:pt x="7420653" y="4796831"/>
                  <a:pt x="7413419" y="5026893"/>
                </a:cubicBezTo>
                <a:cubicBezTo>
                  <a:pt x="7410982" y="5102162"/>
                  <a:pt x="7412429" y="5177504"/>
                  <a:pt x="7417734" y="5252632"/>
                </a:cubicBezTo>
                <a:cubicBezTo>
                  <a:pt x="7424271" y="5323700"/>
                  <a:pt x="7424271" y="5395213"/>
                  <a:pt x="7417734" y="5466282"/>
                </a:cubicBezTo>
                <a:cubicBezTo>
                  <a:pt x="7393239" y="5683875"/>
                  <a:pt x="7383214" y="5902486"/>
                  <a:pt x="7379659" y="6121225"/>
                </a:cubicBezTo>
                <a:cubicBezTo>
                  <a:pt x="7376423" y="6317442"/>
                  <a:pt x="7378041" y="6513586"/>
                  <a:pt x="7395115" y="6708907"/>
                </a:cubicBezTo>
                <a:lnTo>
                  <a:pt x="7412408" y="6858000"/>
                </a:lnTo>
                <a:lnTo>
                  <a:pt x="2829254" y="6858000"/>
                </a:lnTo>
                <a:lnTo>
                  <a:pt x="2762696" y="6858000"/>
                </a:lnTo>
                <a:lnTo>
                  <a:pt x="2171700" y="6858000"/>
                </a:lnTo>
                <a:lnTo>
                  <a:pt x="15927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Field of sunflowers">
            <a:extLst>
              <a:ext uri="{FF2B5EF4-FFF2-40B4-BE49-F238E27FC236}">
                <a16:creationId xmlns:a16="http://schemas.microsoft.com/office/drawing/2014/main" id="{26A80542-9FA8-4CAA-8C11-50DB8DD47E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8" r="-1" b="-1"/>
          <a:stretch/>
        </p:blipFill>
        <p:spPr>
          <a:xfrm>
            <a:off x="7521729" y="2959332"/>
            <a:ext cx="4630125" cy="3816915"/>
          </a:xfrm>
          <a:prstGeom prst="rect">
            <a:avLst/>
          </a:prstGeom>
        </p:spPr>
      </p:pic>
      <p:sp>
        <p:nvSpPr>
          <p:cNvPr id="5122" name="Title 1">
            <a:extLst>
              <a:ext uri="{FF2B5EF4-FFF2-40B4-BE49-F238E27FC236}">
                <a16:creationId xmlns:a16="http://schemas.microsoft.com/office/drawing/2014/main" id="{0BA0A876-B946-419B-9DC9-CB6E2554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329184"/>
            <a:ext cx="6241568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5400" dirty="0">
                <a:solidFill>
                  <a:srgbClr val="FFFFFF"/>
                </a:solidFill>
                <a:latin typeface="Bradley Hand ITC" panose="03070402050302030203" pitchFamily="66" charset="0"/>
              </a:rPr>
              <a:t>Guided Reading Groups </a:t>
            </a:r>
          </a:p>
        </p:txBody>
      </p:sp>
      <p:sp>
        <p:nvSpPr>
          <p:cNvPr id="194" name="sketch line">
            <a:extLst>
              <a:ext uri="{FF2B5EF4-FFF2-40B4-BE49-F238E27FC236}">
                <a16:creationId xmlns:a16="http://schemas.microsoft.com/office/drawing/2014/main" id="{62677C27-4325-4BE2-B2C9-B721DA9E3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475" y="2362200"/>
            <a:ext cx="4056549" cy="18288"/>
          </a:xfrm>
          <a:custGeom>
            <a:avLst/>
            <a:gdLst>
              <a:gd name="connsiteX0" fmla="*/ 0 w 4056549"/>
              <a:gd name="connsiteY0" fmla="*/ 0 h 18288"/>
              <a:gd name="connsiteX1" fmla="*/ 676092 w 4056549"/>
              <a:gd name="connsiteY1" fmla="*/ 0 h 18288"/>
              <a:gd name="connsiteX2" fmla="*/ 1271052 w 4056549"/>
              <a:gd name="connsiteY2" fmla="*/ 0 h 18288"/>
              <a:gd name="connsiteX3" fmla="*/ 1947144 w 4056549"/>
              <a:gd name="connsiteY3" fmla="*/ 0 h 18288"/>
              <a:gd name="connsiteX4" fmla="*/ 2501539 w 4056549"/>
              <a:gd name="connsiteY4" fmla="*/ 0 h 18288"/>
              <a:gd name="connsiteX5" fmla="*/ 3137065 w 4056549"/>
              <a:gd name="connsiteY5" fmla="*/ 0 h 18288"/>
              <a:gd name="connsiteX6" fmla="*/ 4056549 w 4056549"/>
              <a:gd name="connsiteY6" fmla="*/ 0 h 18288"/>
              <a:gd name="connsiteX7" fmla="*/ 4056549 w 4056549"/>
              <a:gd name="connsiteY7" fmla="*/ 18288 h 18288"/>
              <a:gd name="connsiteX8" fmla="*/ 3380458 w 4056549"/>
              <a:gd name="connsiteY8" fmla="*/ 18288 h 18288"/>
              <a:gd name="connsiteX9" fmla="*/ 2663801 w 4056549"/>
              <a:gd name="connsiteY9" fmla="*/ 18288 h 18288"/>
              <a:gd name="connsiteX10" fmla="*/ 2068840 w 4056549"/>
              <a:gd name="connsiteY10" fmla="*/ 18288 h 18288"/>
              <a:gd name="connsiteX11" fmla="*/ 1311618 w 4056549"/>
              <a:gd name="connsiteY11" fmla="*/ 18288 h 18288"/>
              <a:gd name="connsiteX12" fmla="*/ 716657 w 4056549"/>
              <a:gd name="connsiteY12" fmla="*/ 18288 h 18288"/>
              <a:gd name="connsiteX13" fmla="*/ 0 w 4056549"/>
              <a:gd name="connsiteY13" fmla="*/ 18288 h 18288"/>
              <a:gd name="connsiteX14" fmla="*/ 0 w 4056549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056549" h="18288" fill="none" extrusionOk="0">
                <a:moveTo>
                  <a:pt x="0" y="0"/>
                </a:moveTo>
                <a:cubicBezTo>
                  <a:pt x="324395" y="-12272"/>
                  <a:pt x="437185" y="20747"/>
                  <a:pt x="676092" y="0"/>
                </a:cubicBezTo>
                <a:cubicBezTo>
                  <a:pt x="914999" y="-20747"/>
                  <a:pt x="980886" y="20074"/>
                  <a:pt x="1271052" y="0"/>
                </a:cubicBezTo>
                <a:cubicBezTo>
                  <a:pt x="1561218" y="-20074"/>
                  <a:pt x="1609815" y="19965"/>
                  <a:pt x="1947144" y="0"/>
                </a:cubicBezTo>
                <a:cubicBezTo>
                  <a:pt x="2284473" y="-19965"/>
                  <a:pt x="2317816" y="-23682"/>
                  <a:pt x="2501539" y="0"/>
                </a:cubicBezTo>
                <a:cubicBezTo>
                  <a:pt x="2685262" y="23682"/>
                  <a:pt x="2879461" y="12712"/>
                  <a:pt x="3137065" y="0"/>
                </a:cubicBezTo>
                <a:cubicBezTo>
                  <a:pt x="3394669" y="-12712"/>
                  <a:pt x="3618306" y="-41742"/>
                  <a:pt x="4056549" y="0"/>
                </a:cubicBezTo>
                <a:cubicBezTo>
                  <a:pt x="4056201" y="6465"/>
                  <a:pt x="4056979" y="10922"/>
                  <a:pt x="4056549" y="18288"/>
                </a:cubicBezTo>
                <a:cubicBezTo>
                  <a:pt x="3807729" y="-7540"/>
                  <a:pt x="3536237" y="12619"/>
                  <a:pt x="3380458" y="18288"/>
                </a:cubicBezTo>
                <a:cubicBezTo>
                  <a:pt x="3224679" y="23957"/>
                  <a:pt x="2967497" y="23368"/>
                  <a:pt x="2663801" y="18288"/>
                </a:cubicBezTo>
                <a:cubicBezTo>
                  <a:pt x="2360105" y="13208"/>
                  <a:pt x="2359716" y="-8821"/>
                  <a:pt x="2068840" y="18288"/>
                </a:cubicBezTo>
                <a:cubicBezTo>
                  <a:pt x="1777964" y="45397"/>
                  <a:pt x="1641909" y="31681"/>
                  <a:pt x="1311618" y="18288"/>
                </a:cubicBezTo>
                <a:cubicBezTo>
                  <a:pt x="981327" y="4895"/>
                  <a:pt x="990410" y="11155"/>
                  <a:pt x="716657" y="18288"/>
                </a:cubicBezTo>
                <a:cubicBezTo>
                  <a:pt x="442904" y="25421"/>
                  <a:pt x="330722" y="13665"/>
                  <a:pt x="0" y="18288"/>
                </a:cubicBezTo>
                <a:cubicBezTo>
                  <a:pt x="75" y="12069"/>
                  <a:pt x="515" y="5650"/>
                  <a:pt x="0" y="0"/>
                </a:cubicBezTo>
                <a:close/>
              </a:path>
              <a:path w="4056549" h="18288" stroke="0" extrusionOk="0">
                <a:moveTo>
                  <a:pt x="0" y="0"/>
                </a:moveTo>
                <a:cubicBezTo>
                  <a:pt x="175099" y="13469"/>
                  <a:pt x="459673" y="14529"/>
                  <a:pt x="594961" y="0"/>
                </a:cubicBezTo>
                <a:cubicBezTo>
                  <a:pt x="730249" y="-14529"/>
                  <a:pt x="873178" y="22015"/>
                  <a:pt x="1149356" y="0"/>
                </a:cubicBezTo>
                <a:cubicBezTo>
                  <a:pt x="1425534" y="-22015"/>
                  <a:pt x="1498871" y="-21513"/>
                  <a:pt x="1744316" y="0"/>
                </a:cubicBezTo>
                <a:cubicBezTo>
                  <a:pt x="1989761" y="21513"/>
                  <a:pt x="2112991" y="-46"/>
                  <a:pt x="2420408" y="0"/>
                </a:cubicBezTo>
                <a:cubicBezTo>
                  <a:pt x="2727825" y="46"/>
                  <a:pt x="2880256" y="-10040"/>
                  <a:pt x="3137065" y="0"/>
                </a:cubicBezTo>
                <a:cubicBezTo>
                  <a:pt x="3393874" y="10040"/>
                  <a:pt x="3704325" y="-6685"/>
                  <a:pt x="4056549" y="0"/>
                </a:cubicBezTo>
                <a:cubicBezTo>
                  <a:pt x="4055732" y="6895"/>
                  <a:pt x="4055770" y="11206"/>
                  <a:pt x="4056549" y="18288"/>
                </a:cubicBezTo>
                <a:cubicBezTo>
                  <a:pt x="3812770" y="11959"/>
                  <a:pt x="3533996" y="-5717"/>
                  <a:pt x="3299327" y="18288"/>
                </a:cubicBezTo>
                <a:cubicBezTo>
                  <a:pt x="3064658" y="42293"/>
                  <a:pt x="2940381" y="24492"/>
                  <a:pt x="2744931" y="18288"/>
                </a:cubicBezTo>
                <a:cubicBezTo>
                  <a:pt x="2549481" y="12084"/>
                  <a:pt x="2252169" y="51841"/>
                  <a:pt x="1987709" y="18288"/>
                </a:cubicBezTo>
                <a:cubicBezTo>
                  <a:pt x="1723249" y="-15265"/>
                  <a:pt x="1438946" y="3423"/>
                  <a:pt x="1230487" y="18288"/>
                </a:cubicBezTo>
                <a:cubicBezTo>
                  <a:pt x="1022028" y="33153"/>
                  <a:pt x="795957" y="18596"/>
                  <a:pt x="676092" y="18288"/>
                </a:cubicBezTo>
                <a:cubicBezTo>
                  <a:pt x="556227" y="17980"/>
                  <a:pt x="334853" y="39451"/>
                  <a:pt x="0" y="18288"/>
                </a:cubicBezTo>
                <a:cubicBezTo>
                  <a:pt x="95" y="14343"/>
                  <a:pt x="742" y="686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368206E-A97A-2924-17B3-E3CE759470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5513929"/>
              </p:ext>
            </p:extLst>
          </p:nvPr>
        </p:nvGraphicFramePr>
        <p:xfrm>
          <a:off x="1067924" y="3099848"/>
          <a:ext cx="5385881" cy="2502344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380744">
                  <a:extLst>
                    <a:ext uri="{9D8B030D-6E8A-4147-A177-3AD203B41FA5}">
                      <a16:colId xmlns:a16="http://schemas.microsoft.com/office/drawing/2014/main" val="2682061917"/>
                    </a:ext>
                  </a:extLst>
                </a:gridCol>
                <a:gridCol w="4005137">
                  <a:extLst>
                    <a:ext uri="{9D8B030D-6E8A-4147-A177-3AD203B41FA5}">
                      <a16:colId xmlns:a16="http://schemas.microsoft.com/office/drawing/2014/main" val="3989412443"/>
                    </a:ext>
                  </a:extLst>
                </a:gridCol>
              </a:tblGrid>
              <a:tr h="529815"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Monday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Robins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8518150"/>
                  </a:ext>
                </a:extLst>
              </a:tr>
              <a:tr h="529815"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Tuesday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Nightingales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9815186"/>
                  </a:ext>
                </a:extLst>
              </a:tr>
              <a:tr h="545255"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Wednesday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Goldfinches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93653296"/>
                  </a:ext>
                </a:extLst>
              </a:tr>
              <a:tr h="529815"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>
                          <a:solidFill>
                            <a:schemeClr val="tx1"/>
                          </a:solidFill>
                          <a:effectLst/>
                        </a:rPr>
                        <a:t>Thursday</a:t>
                      </a:r>
                      <a:endParaRPr lang="en-GB" sz="1800" b="1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Sparrows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0953900"/>
                  </a:ext>
                </a:extLst>
              </a:tr>
              <a:tr h="367644"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Friday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1270">
                        <a:lnSpc>
                          <a:spcPct val="107000"/>
                        </a:lnSpc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</a:rPr>
                        <a:t>Starlings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243889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B5DAA40F-4F28-4316-934E-C55D7C3AA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Freeform: Shape 192">
            <a:extLst>
              <a:ext uri="{FF2B5EF4-FFF2-40B4-BE49-F238E27FC236}">
                <a16:creationId xmlns:a16="http://schemas.microsoft.com/office/drawing/2014/main" id="{F6D467C8-A8E0-468B-B88D-9CEEE37BF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33452" cy="6858000"/>
          </a:xfrm>
          <a:custGeom>
            <a:avLst/>
            <a:gdLst>
              <a:gd name="connsiteX0" fmla="*/ 0 w 7433452"/>
              <a:gd name="connsiteY0" fmla="*/ 0 h 6858000"/>
              <a:gd name="connsiteX1" fmla="*/ 1592736 w 7433452"/>
              <a:gd name="connsiteY1" fmla="*/ 0 h 6858000"/>
              <a:gd name="connsiteX2" fmla="*/ 2171700 w 7433452"/>
              <a:gd name="connsiteY2" fmla="*/ 0 h 6858000"/>
              <a:gd name="connsiteX3" fmla="*/ 2762696 w 7433452"/>
              <a:gd name="connsiteY3" fmla="*/ 0 h 6858000"/>
              <a:gd name="connsiteX4" fmla="*/ 2829254 w 7433452"/>
              <a:gd name="connsiteY4" fmla="*/ 0 h 6858000"/>
              <a:gd name="connsiteX5" fmla="*/ 7415310 w 7433452"/>
              <a:gd name="connsiteY5" fmla="*/ 0 h 6858000"/>
              <a:gd name="connsiteX6" fmla="*/ 7405703 w 7433452"/>
              <a:gd name="connsiteY6" fmla="*/ 94814 h 6858000"/>
              <a:gd name="connsiteX7" fmla="*/ 7410754 w 7433452"/>
              <a:gd name="connsiteY7" fmla="*/ 421796 h 6858000"/>
              <a:gd name="connsiteX8" fmla="*/ 7414688 w 7433452"/>
              <a:gd name="connsiteY8" fmla="*/ 812192 h 6858000"/>
              <a:gd name="connsiteX9" fmla="*/ 7395017 w 7433452"/>
              <a:gd name="connsiteY9" fmla="*/ 1113642 h 6858000"/>
              <a:gd name="connsiteX10" fmla="*/ 7422810 w 7433452"/>
              <a:gd name="connsiteY10" fmla="*/ 1796708 h 6858000"/>
              <a:gd name="connsiteX11" fmla="*/ 7421161 w 7433452"/>
              <a:gd name="connsiteY11" fmla="*/ 2327333 h 6858000"/>
              <a:gd name="connsiteX12" fmla="*/ 7412023 w 7433452"/>
              <a:gd name="connsiteY12" fmla="*/ 2784280 h 6858000"/>
              <a:gd name="connsiteX13" fmla="*/ 7417480 w 7433452"/>
              <a:gd name="connsiteY13" fmla="*/ 2985458 h 6858000"/>
              <a:gd name="connsiteX14" fmla="*/ 7403774 w 7433452"/>
              <a:gd name="connsiteY14" fmla="*/ 3531096 h 6858000"/>
              <a:gd name="connsiteX15" fmla="*/ 7414307 w 7433452"/>
              <a:gd name="connsiteY15" fmla="*/ 4336830 h 6858000"/>
              <a:gd name="connsiteX16" fmla="*/ 7413419 w 7433452"/>
              <a:gd name="connsiteY16" fmla="*/ 5026893 h 6858000"/>
              <a:gd name="connsiteX17" fmla="*/ 7417734 w 7433452"/>
              <a:gd name="connsiteY17" fmla="*/ 5252632 h 6858000"/>
              <a:gd name="connsiteX18" fmla="*/ 7417734 w 7433452"/>
              <a:gd name="connsiteY18" fmla="*/ 5466282 h 6858000"/>
              <a:gd name="connsiteX19" fmla="*/ 7379659 w 7433452"/>
              <a:gd name="connsiteY19" fmla="*/ 6121225 h 6858000"/>
              <a:gd name="connsiteX20" fmla="*/ 7395115 w 7433452"/>
              <a:gd name="connsiteY20" fmla="*/ 6708907 h 6858000"/>
              <a:gd name="connsiteX21" fmla="*/ 7412408 w 7433452"/>
              <a:gd name="connsiteY21" fmla="*/ 6858000 h 6858000"/>
              <a:gd name="connsiteX22" fmla="*/ 2829254 w 7433452"/>
              <a:gd name="connsiteY22" fmla="*/ 6858000 h 6858000"/>
              <a:gd name="connsiteX23" fmla="*/ 2762696 w 7433452"/>
              <a:gd name="connsiteY23" fmla="*/ 6858000 h 6858000"/>
              <a:gd name="connsiteX24" fmla="*/ 2171700 w 7433452"/>
              <a:gd name="connsiteY24" fmla="*/ 6858000 h 6858000"/>
              <a:gd name="connsiteX25" fmla="*/ 1592736 w 7433452"/>
              <a:gd name="connsiteY25" fmla="*/ 6858000 h 6858000"/>
              <a:gd name="connsiteX26" fmla="*/ 0 w 7433452"/>
              <a:gd name="connsiteY2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433452" h="6858000">
                <a:moveTo>
                  <a:pt x="0" y="0"/>
                </a:moveTo>
                <a:lnTo>
                  <a:pt x="1592736" y="0"/>
                </a:lnTo>
                <a:lnTo>
                  <a:pt x="2171700" y="0"/>
                </a:lnTo>
                <a:lnTo>
                  <a:pt x="2762696" y="0"/>
                </a:lnTo>
                <a:lnTo>
                  <a:pt x="2829254" y="0"/>
                </a:lnTo>
                <a:lnTo>
                  <a:pt x="7415310" y="0"/>
                </a:lnTo>
                <a:lnTo>
                  <a:pt x="7405703" y="94814"/>
                </a:lnTo>
                <a:cubicBezTo>
                  <a:pt x="7398856" y="203629"/>
                  <a:pt x="7403520" y="312712"/>
                  <a:pt x="7410754" y="421796"/>
                </a:cubicBezTo>
                <a:cubicBezTo>
                  <a:pt x="7421580" y="551656"/>
                  <a:pt x="7422900" y="682144"/>
                  <a:pt x="7414688" y="812192"/>
                </a:cubicBezTo>
                <a:cubicBezTo>
                  <a:pt x="7406693" y="912591"/>
                  <a:pt x="7397682" y="1012988"/>
                  <a:pt x="7395017" y="1113642"/>
                </a:cubicBezTo>
                <a:cubicBezTo>
                  <a:pt x="7388670" y="1342689"/>
                  <a:pt x="7407708" y="1569316"/>
                  <a:pt x="7422810" y="1796708"/>
                </a:cubicBezTo>
                <a:cubicBezTo>
                  <a:pt x="7434487" y="1973710"/>
                  <a:pt x="7439944" y="2150457"/>
                  <a:pt x="7421161" y="2327333"/>
                </a:cubicBezTo>
                <a:cubicBezTo>
                  <a:pt x="7405170" y="2479266"/>
                  <a:pt x="7396793" y="2631453"/>
                  <a:pt x="7412023" y="2784280"/>
                </a:cubicBezTo>
                <a:cubicBezTo>
                  <a:pt x="7418749" y="2851085"/>
                  <a:pt x="7425984" y="2918653"/>
                  <a:pt x="7417480" y="2985458"/>
                </a:cubicBezTo>
                <a:cubicBezTo>
                  <a:pt x="7394508" y="3167039"/>
                  <a:pt x="7398063" y="3349132"/>
                  <a:pt x="7403774" y="3531096"/>
                </a:cubicBezTo>
                <a:cubicBezTo>
                  <a:pt x="7412277" y="3799715"/>
                  <a:pt x="7426364" y="4067954"/>
                  <a:pt x="7414307" y="4336830"/>
                </a:cubicBezTo>
                <a:cubicBezTo>
                  <a:pt x="7404027" y="4566639"/>
                  <a:pt x="7420653" y="4796831"/>
                  <a:pt x="7413419" y="5026893"/>
                </a:cubicBezTo>
                <a:cubicBezTo>
                  <a:pt x="7410982" y="5102162"/>
                  <a:pt x="7412429" y="5177504"/>
                  <a:pt x="7417734" y="5252632"/>
                </a:cubicBezTo>
                <a:cubicBezTo>
                  <a:pt x="7424271" y="5323700"/>
                  <a:pt x="7424271" y="5395213"/>
                  <a:pt x="7417734" y="5466282"/>
                </a:cubicBezTo>
                <a:cubicBezTo>
                  <a:pt x="7393239" y="5683875"/>
                  <a:pt x="7383214" y="5902486"/>
                  <a:pt x="7379659" y="6121225"/>
                </a:cubicBezTo>
                <a:cubicBezTo>
                  <a:pt x="7376423" y="6317442"/>
                  <a:pt x="7378041" y="6513586"/>
                  <a:pt x="7395115" y="6708907"/>
                </a:cubicBezTo>
                <a:lnTo>
                  <a:pt x="7412408" y="6858000"/>
                </a:lnTo>
                <a:lnTo>
                  <a:pt x="2829254" y="6858000"/>
                </a:lnTo>
                <a:lnTo>
                  <a:pt x="2762696" y="6858000"/>
                </a:lnTo>
                <a:lnTo>
                  <a:pt x="2171700" y="6858000"/>
                </a:lnTo>
                <a:lnTo>
                  <a:pt x="15927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Field of sunflowers">
            <a:extLst>
              <a:ext uri="{FF2B5EF4-FFF2-40B4-BE49-F238E27FC236}">
                <a16:creationId xmlns:a16="http://schemas.microsoft.com/office/drawing/2014/main" id="{26A80542-9FA8-4CAA-8C11-50DB8DD47E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8" r="-1" b="-1"/>
          <a:stretch/>
        </p:blipFill>
        <p:spPr>
          <a:xfrm>
            <a:off x="7521729" y="2959332"/>
            <a:ext cx="4630125" cy="3816915"/>
          </a:xfrm>
          <a:prstGeom prst="rect">
            <a:avLst/>
          </a:prstGeom>
        </p:spPr>
      </p:pic>
      <p:sp>
        <p:nvSpPr>
          <p:cNvPr id="5122" name="Title 1">
            <a:extLst>
              <a:ext uri="{FF2B5EF4-FFF2-40B4-BE49-F238E27FC236}">
                <a16:creationId xmlns:a16="http://schemas.microsoft.com/office/drawing/2014/main" id="{0BA0A876-B946-419B-9DC9-CB6E2554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329184"/>
            <a:ext cx="6241568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5400" dirty="0">
                <a:solidFill>
                  <a:srgbClr val="FFFFFF"/>
                </a:solidFill>
                <a:latin typeface="Bradley Hand ITC" panose="03070402050302030203" pitchFamily="66" charset="0"/>
              </a:rPr>
              <a:t>Reading Groups </a:t>
            </a:r>
          </a:p>
        </p:txBody>
      </p:sp>
      <p:sp>
        <p:nvSpPr>
          <p:cNvPr id="194" name="sketch line">
            <a:extLst>
              <a:ext uri="{FF2B5EF4-FFF2-40B4-BE49-F238E27FC236}">
                <a16:creationId xmlns:a16="http://schemas.microsoft.com/office/drawing/2014/main" id="{62677C27-4325-4BE2-B2C9-B721DA9E3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475" y="2362200"/>
            <a:ext cx="4056549" cy="18288"/>
          </a:xfrm>
          <a:custGeom>
            <a:avLst/>
            <a:gdLst>
              <a:gd name="connsiteX0" fmla="*/ 0 w 4056549"/>
              <a:gd name="connsiteY0" fmla="*/ 0 h 18288"/>
              <a:gd name="connsiteX1" fmla="*/ 676092 w 4056549"/>
              <a:gd name="connsiteY1" fmla="*/ 0 h 18288"/>
              <a:gd name="connsiteX2" fmla="*/ 1271052 w 4056549"/>
              <a:gd name="connsiteY2" fmla="*/ 0 h 18288"/>
              <a:gd name="connsiteX3" fmla="*/ 1947144 w 4056549"/>
              <a:gd name="connsiteY3" fmla="*/ 0 h 18288"/>
              <a:gd name="connsiteX4" fmla="*/ 2501539 w 4056549"/>
              <a:gd name="connsiteY4" fmla="*/ 0 h 18288"/>
              <a:gd name="connsiteX5" fmla="*/ 3137065 w 4056549"/>
              <a:gd name="connsiteY5" fmla="*/ 0 h 18288"/>
              <a:gd name="connsiteX6" fmla="*/ 4056549 w 4056549"/>
              <a:gd name="connsiteY6" fmla="*/ 0 h 18288"/>
              <a:gd name="connsiteX7" fmla="*/ 4056549 w 4056549"/>
              <a:gd name="connsiteY7" fmla="*/ 18288 h 18288"/>
              <a:gd name="connsiteX8" fmla="*/ 3380458 w 4056549"/>
              <a:gd name="connsiteY8" fmla="*/ 18288 h 18288"/>
              <a:gd name="connsiteX9" fmla="*/ 2663801 w 4056549"/>
              <a:gd name="connsiteY9" fmla="*/ 18288 h 18288"/>
              <a:gd name="connsiteX10" fmla="*/ 2068840 w 4056549"/>
              <a:gd name="connsiteY10" fmla="*/ 18288 h 18288"/>
              <a:gd name="connsiteX11" fmla="*/ 1311618 w 4056549"/>
              <a:gd name="connsiteY11" fmla="*/ 18288 h 18288"/>
              <a:gd name="connsiteX12" fmla="*/ 716657 w 4056549"/>
              <a:gd name="connsiteY12" fmla="*/ 18288 h 18288"/>
              <a:gd name="connsiteX13" fmla="*/ 0 w 4056549"/>
              <a:gd name="connsiteY13" fmla="*/ 18288 h 18288"/>
              <a:gd name="connsiteX14" fmla="*/ 0 w 4056549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056549" h="18288" fill="none" extrusionOk="0">
                <a:moveTo>
                  <a:pt x="0" y="0"/>
                </a:moveTo>
                <a:cubicBezTo>
                  <a:pt x="324395" y="-12272"/>
                  <a:pt x="437185" y="20747"/>
                  <a:pt x="676092" y="0"/>
                </a:cubicBezTo>
                <a:cubicBezTo>
                  <a:pt x="914999" y="-20747"/>
                  <a:pt x="980886" y="20074"/>
                  <a:pt x="1271052" y="0"/>
                </a:cubicBezTo>
                <a:cubicBezTo>
                  <a:pt x="1561218" y="-20074"/>
                  <a:pt x="1609815" y="19965"/>
                  <a:pt x="1947144" y="0"/>
                </a:cubicBezTo>
                <a:cubicBezTo>
                  <a:pt x="2284473" y="-19965"/>
                  <a:pt x="2317816" y="-23682"/>
                  <a:pt x="2501539" y="0"/>
                </a:cubicBezTo>
                <a:cubicBezTo>
                  <a:pt x="2685262" y="23682"/>
                  <a:pt x="2879461" y="12712"/>
                  <a:pt x="3137065" y="0"/>
                </a:cubicBezTo>
                <a:cubicBezTo>
                  <a:pt x="3394669" y="-12712"/>
                  <a:pt x="3618306" y="-41742"/>
                  <a:pt x="4056549" y="0"/>
                </a:cubicBezTo>
                <a:cubicBezTo>
                  <a:pt x="4056201" y="6465"/>
                  <a:pt x="4056979" y="10922"/>
                  <a:pt x="4056549" y="18288"/>
                </a:cubicBezTo>
                <a:cubicBezTo>
                  <a:pt x="3807729" y="-7540"/>
                  <a:pt x="3536237" y="12619"/>
                  <a:pt x="3380458" y="18288"/>
                </a:cubicBezTo>
                <a:cubicBezTo>
                  <a:pt x="3224679" y="23957"/>
                  <a:pt x="2967497" y="23368"/>
                  <a:pt x="2663801" y="18288"/>
                </a:cubicBezTo>
                <a:cubicBezTo>
                  <a:pt x="2360105" y="13208"/>
                  <a:pt x="2359716" y="-8821"/>
                  <a:pt x="2068840" y="18288"/>
                </a:cubicBezTo>
                <a:cubicBezTo>
                  <a:pt x="1777964" y="45397"/>
                  <a:pt x="1641909" y="31681"/>
                  <a:pt x="1311618" y="18288"/>
                </a:cubicBezTo>
                <a:cubicBezTo>
                  <a:pt x="981327" y="4895"/>
                  <a:pt x="990410" y="11155"/>
                  <a:pt x="716657" y="18288"/>
                </a:cubicBezTo>
                <a:cubicBezTo>
                  <a:pt x="442904" y="25421"/>
                  <a:pt x="330722" y="13665"/>
                  <a:pt x="0" y="18288"/>
                </a:cubicBezTo>
                <a:cubicBezTo>
                  <a:pt x="75" y="12069"/>
                  <a:pt x="515" y="5650"/>
                  <a:pt x="0" y="0"/>
                </a:cubicBezTo>
                <a:close/>
              </a:path>
              <a:path w="4056549" h="18288" stroke="0" extrusionOk="0">
                <a:moveTo>
                  <a:pt x="0" y="0"/>
                </a:moveTo>
                <a:cubicBezTo>
                  <a:pt x="175099" y="13469"/>
                  <a:pt x="459673" y="14529"/>
                  <a:pt x="594961" y="0"/>
                </a:cubicBezTo>
                <a:cubicBezTo>
                  <a:pt x="730249" y="-14529"/>
                  <a:pt x="873178" y="22015"/>
                  <a:pt x="1149356" y="0"/>
                </a:cubicBezTo>
                <a:cubicBezTo>
                  <a:pt x="1425534" y="-22015"/>
                  <a:pt x="1498871" y="-21513"/>
                  <a:pt x="1744316" y="0"/>
                </a:cubicBezTo>
                <a:cubicBezTo>
                  <a:pt x="1989761" y="21513"/>
                  <a:pt x="2112991" y="-46"/>
                  <a:pt x="2420408" y="0"/>
                </a:cubicBezTo>
                <a:cubicBezTo>
                  <a:pt x="2727825" y="46"/>
                  <a:pt x="2880256" y="-10040"/>
                  <a:pt x="3137065" y="0"/>
                </a:cubicBezTo>
                <a:cubicBezTo>
                  <a:pt x="3393874" y="10040"/>
                  <a:pt x="3704325" y="-6685"/>
                  <a:pt x="4056549" y="0"/>
                </a:cubicBezTo>
                <a:cubicBezTo>
                  <a:pt x="4055732" y="6895"/>
                  <a:pt x="4055770" y="11206"/>
                  <a:pt x="4056549" y="18288"/>
                </a:cubicBezTo>
                <a:cubicBezTo>
                  <a:pt x="3812770" y="11959"/>
                  <a:pt x="3533996" y="-5717"/>
                  <a:pt x="3299327" y="18288"/>
                </a:cubicBezTo>
                <a:cubicBezTo>
                  <a:pt x="3064658" y="42293"/>
                  <a:pt x="2940381" y="24492"/>
                  <a:pt x="2744931" y="18288"/>
                </a:cubicBezTo>
                <a:cubicBezTo>
                  <a:pt x="2549481" y="12084"/>
                  <a:pt x="2252169" y="51841"/>
                  <a:pt x="1987709" y="18288"/>
                </a:cubicBezTo>
                <a:cubicBezTo>
                  <a:pt x="1723249" y="-15265"/>
                  <a:pt x="1438946" y="3423"/>
                  <a:pt x="1230487" y="18288"/>
                </a:cubicBezTo>
                <a:cubicBezTo>
                  <a:pt x="1022028" y="33153"/>
                  <a:pt x="795957" y="18596"/>
                  <a:pt x="676092" y="18288"/>
                </a:cubicBezTo>
                <a:cubicBezTo>
                  <a:pt x="556227" y="17980"/>
                  <a:pt x="334853" y="39451"/>
                  <a:pt x="0" y="18288"/>
                </a:cubicBezTo>
                <a:cubicBezTo>
                  <a:pt x="95" y="14343"/>
                  <a:pt x="742" y="686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62CE1D-3780-599E-CB43-C1B83AC41266}"/>
              </a:ext>
            </a:extLst>
          </p:cNvPr>
          <p:cNvSpPr txBox="1"/>
          <p:nvPr/>
        </p:nvSpPr>
        <p:spPr>
          <a:xfrm>
            <a:off x="640081" y="2587918"/>
            <a:ext cx="6094378" cy="23083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dirty="0"/>
              <a:t>       Reception – 2 books per week. </a:t>
            </a:r>
          </a:p>
          <a:p>
            <a:pPr lvl="1"/>
            <a:r>
              <a:rPr lang="en-US" sz="2400" dirty="0"/>
              <a:t>One book is the levelled rocket phonics book which will be issued </a:t>
            </a:r>
            <a:r>
              <a:rPr lang="en-US" sz="2400" b="1" dirty="0"/>
              <a:t>after</a:t>
            </a:r>
            <a:r>
              <a:rPr lang="en-US" sz="2400" dirty="0"/>
              <a:t> they have completed their first 6 weeks of phonics teaching and the other book is a free choice Library book. </a:t>
            </a:r>
          </a:p>
        </p:txBody>
      </p:sp>
    </p:spTree>
    <p:extLst>
      <p:ext uri="{BB962C8B-B14F-4D97-AF65-F5344CB8AC3E}">
        <p14:creationId xmlns:p14="http://schemas.microsoft.com/office/powerpoint/2010/main" val="3853733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B5DAA40F-4F28-4316-934E-C55D7C3AA0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Freeform: Shape 192">
            <a:extLst>
              <a:ext uri="{FF2B5EF4-FFF2-40B4-BE49-F238E27FC236}">
                <a16:creationId xmlns:a16="http://schemas.microsoft.com/office/drawing/2014/main" id="{F6D467C8-A8E0-468B-B88D-9CEEE37BF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33452" cy="6858000"/>
          </a:xfrm>
          <a:custGeom>
            <a:avLst/>
            <a:gdLst>
              <a:gd name="connsiteX0" fmla="*/ 0 w 7433452"/>
              <a:gd name="connsiteY0" fmla="*/ 0 h 6858000"/>
              <a:gd name="connsiteX1" fmla="*/ 1592736 w 7433452"/>
              <a:gd name="connsiteY1" fmla="*/ 0 h 6858000"/>
              <a:gd name="connsiteX2" fmla="*/ 2171700 w 7433452"/>
              <a:gd name="connsiteY2" fmla="*/ 0 h 6858000"/>
              <a:gd name="connsiteX3" fmla="*/ 2762696 w 7433452"/>
              <a:gd name="connsiteY3" fmla="*/ 0 h 6858000"/>
              <a:gd name="connsiteX4" fmla="*/ 2829254 w 7433452"/>
              <a:gd name="connsiteY4" fmla="*/ 0 h 6858000"/>
              <a:gd name="connsiteX5" fmla="*/ 7415310 w 7433452"/>
              <a:gd name="connsiteY5" fmla="*/ 0 h 6858000"/>
              <a:gd name="connsiteX6" fmla="*/ 7405703 w 7433452"/>
              <a:gd name="connsiteY6" fmla="*/ 94814 h 6858000"/>
              <a:gd name="connsiteX7" fmla="*/ 7410754 w 7433452"/>
              <a:gd name="connsiteY7" fmla="*/ 421796 h 6858000"/>
              <a:gd name="connsiteX8" fmla="*/ 7414688 w 7433452"/>
              <a:gd name="connsiteY8" fmla="*/ 812192 h 6858000"/>
              <a:gd name="connsiteX9" fmla="*/ 7395017 w 7433452"/>
              <a:gd name="connsiteY9" fmla="*/ 1113642 h 6858000"/>
              <a:gd name="connsiteX10" fmla="*/ 7422810 w 7433452"/>
              <a:gd name="connsiteY10" fmla="*/ 1796708 h 6858000"/>
              <a:gd name="connsiteX11" fmla="*/ 7421161 w 7433452"/>
              <a:gd name="connsiteY11" fmla="*/ 2327333 h 6858000"/>
              <a:gd name="connsiteX12" fmla="*/ 7412023 w 7433452"/>
              <a:gd name="connsiteY12" fmla="*/ 2784280 h 6858000"/>
              <a:gd name="connsiteX13" fmla="*/ 7417480 w 7433452"/>
              <a:gd name="connsiteY13" fmla="*/ 2985458 h 6858000"/>
              <a:gd name="connsiteX14" fmla="*/ 7403774 w 7433452"/>
              <a:gd name="connsiteY14" fmla="*/ 3531096 h 6858000"/>
              <a:gd name="connsiteX15" fmla="*/ 7414307 w 7433452"/>
              <a:gd name="connsiteY15" fmla="*/ 4336830 h 6858000"/>
              <a:gd name="connsiteX16" fmla="*/ 7413419 w 7433452"/>
              <a:gd name="connsiteY16" fmla="*/ 5026893 h 6858000"/>
              <a:gd name="connsiteX17" fmla="*/ 7417734 w 7433452"/>
              <a:gd name="connsiteY17" fmla="*/ 5252632 h 6858000"/>
              <a:gd name="connsiteX18" fmla="*/ 7417734 w 7433452"/>
              <a:gd name="connsiteY18" fmla="*/ 5466282 h 6858000"/>
              <a:gd name="connsiteX19" fmla="*/ 7379659 w 7433452"/>
              <a:gd name="connsiteY19" fmla="*/ 6121225 h 6858000"/>
              <a:gd name="connsiteX20" fmla="*/ 7395115 w 7433452"/>
              <a:gd name="connsiteY20" fmla="*/ 6708907 h 6858000"/>
              <a:gd name="connsiteX21" fmla="*/ 7412408 w 7433452"/>
              <a:gd name="connsiteY21" fmla="*/ 6858000 h 6858000"/>
              <a:gd name="connsiteX22" fmla="*/ 2829254 w 7433452"/>
              <a:gd name="connsiteY22" fmla="*/ 6858000 h 6858000"/>
              <a:gd name="connsiteX23" fmla="*/ 2762696 w 7433452"/>
              <a:gd name="connsiteY23" fmla="*/ 6858000 h 6858000"/>
              <a:gd name="connsiteX24" fmla="*/ 2171700 w 7433452"/>
              <a:gd name="connsiteY24" fmla="*/ 6858000 h 6858000"/>
              <a:gd name="connsiteX25" fmla="*/ 1592736 w 7433452"/>
              <a:gd name="connsiteY25" fmla="*/ 6858000 h 6858000"/>
              <a:gd name="connsiteX26" fmla="*/ 0 w 7433452"/>
              <a:gd name="connsiteY2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433452" h="6858000">
                <a:moveTo>
                  <a:pt x="0" y="0"/>
                </a:moveTo>
                <a:lnTo>
                  <a:pt x="1592736" y="0"/>
                </a:lnTo>
                <a:lnTo>
                  <a:pt x="2171700" y="0"/>
                </a:lnTo>
                <a:lnTo>
                  <a:pt x="2762696" y="0"/>
                </a:lnTo>
                <a:lnTo>
                  <a:pt x="2829254" y="0"/>
                </a:lnTo>
                <a:lnTo>
                  <a:pt x="7415310" y="0"/>
                </a:lnTo>
                <a:lnTo>
                  <a:pt x="7405703" y="94814"/>
                </a:lnTo>
                <a:cubicBezTo>
                  <a:pt x="7398856" y="203629"/>
                  <a:pt x="7403520" y="312712"/>
                  <a:pt x="7410754" y="421796"/>
                </a:cubicBezTo>
                <a:cubicBezTo>
                  <a:pt x="7421580" y="551656"/>
                  <a:pt x="7422900" y="682144"/>
                  <a:pt x="7414688" y="812192"/>
                </a:cubicBezTo>
                <a:cubicBezTo>
                  <a:pt x="7406693" y="912591"/>
                  <a:pt x="7397682" y="1012988"/>
                  <a:pt x="7395017" y="1113642"/>
                </a:cubicBezTo>
                <a:cubicBezTo>
                  <a:pt x="7388670" y="1342689"/>
                  <a:pt x="7407708" y="1569316"/>
                  <a:pt x="7422810" y="1796708"/>
                </a:cubicBezTo>
                <a:cubicBezTo>
                  <a:pt x="7434487" y="1973710"/>
                  <a:pt x="7439944" y="2150457"/>
                  <a:pt x="7421161" y="2327333"/>
                </a:cubicBezTo>
                <a:cubicBezTo>
                  <a:pt x="7405170" y="2479266"/>
                  <a:pt x="7396793" y="2631453"/>
                  <a:pt x="7412023" y="2784280"/>
                </a:cubicBezTo>
                <a:cubicBezTo>
                  <a:pt x="7418749" y="2851085"/>
                  <a:pt x="7425984" y="2918653"/>
                  <a:pt x="7417480" y="2985458"/>
                </a:cubicBezTo>
                <a:cubicBezTo>
                  <a:pt x="7394508" y="3167039"/>
                  <a:pt x="7398063" y="3349132"/>
                  <a:pt x="7403774" y="3531096"/>
                </a:cubicBezTo>
                <a:cubicBezTo>
                  <a:pt x="7412277" y="3799715"/>
                  <a:pt x="7426364" y="4067954"/>
                  <a:pt x="7414307" y="4336830"/>
                </a:cubicBezTo>
                <a:cubicBezTo>
                  <a:pt x="7404027" y="4566639"/>
                  <a:pt x="7420653" y="4796831"/>
                  <a:pt x="7413419" y="5026893"/>
                </a:cubicBezTo>
                <a:cubicBezTo>
                  <a:pt x="7410982" y="5102162"/>
                  <a:pt x="7412429" y="5177504"/>
                  <a:pt x="7417734" y="5252632"/>
                </a:cubicBezTo>
                <a:cubicBezTo>
                  <a:pt x="7424271" y="5323700"/>
                  <a:pt x="7424271" y="5395213"/>
                  <a:pt x="7417734" y="5466282"/>
                </a:cubicBezTo>
                <a:cubicBezTo>
                  <a:pt x="7393239" y="5683875"/>
                  <a:pt x="7383214" y="5902486"/>
                  <a:pt x="7379659" y="6121225"/>
                </a:cubicBezTo>
                <a:cubicBezTo>
                  <a:pt x="7376423" y="6317442"/>
                  <a:pt x="7378041" y="6513586"/>
                  <a:pt x="7395115" y="6708907"/>
                </a:cubicBezTo>
                <a:lnTo>
                  <a:pt x="7412408" y="6858000"/>
                </a:lnTo>
                <a:lnTo>
                  <a:pt x="2829254" y="6858000"/>
                </a:lnTo>
                <a:lnTo>
                  <a:pt x="2762696" y="6858000"/>
                </a:lnTo>
                <a:lnTo>
                  <a:pt x="2171700" y="6858000"/>
                </a:lnTo>
                <a:lnTo>
                  <a:pt x="15927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Field of sunflowers">
            <a:extLst>
              <a:ext uri="{FF2B5EF4-FFF2-40B4-BE49-F238E27FC236}">
                <a16:creationId xmlns:a16="http://schemas.microsoft.com/office/drawing/2014/main" id="{26A80542-9FA8-4CAA-8C11-50DB8DD47E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8" r="-1" b="-1"/>
          <a:stretch/>
        </p:blipFill>
        <p:spPr>
          <a:xfrm>
            <a:off x="7521729" y="2959332"/>
            <a:ext cx="4630125" cy="3816915"/>
          </a:xfrm>
          <a:prstGeom prst="rect">
            <a:avLst/>
          </a:prstGeom>
        </p:spPr>
      </p:pic>
      <p:sp>
        <p:nvSpPr>
          <p:cNvPr id="5122" name="Title 1">
            <a:extLst>
              <a:ext uri="{FF2B5EF4-FFF2-40B4-BE49-F238E27FC236}">
                <a16:creationId xmlns:a16="http://schemas.microsoft.com/office/drawing/2014/main" id="{0BA0A876-B946-419B-9DC9-CB6E2554A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293145"/>
            <a:ext cx="6241568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5400" dirty="0">
                <a:solidFill>
                  <a:srgbClr val="FFFFFF"/>
                </a:solidFill>
                <a:latin typeface="Bradley Hand ITC" panose="03070402050302030203" pitchFamily="66" charset="0"/>
              </a:rPr>
              <a:t>Reading Groups </a:t>
            </a:r>
          </a:p>
        </p:txBody>
      </p:sp>
      <p:sp>
        <p:nvSpPr>
          <p:cNvPr id="194" name="sketch line">
            <a:extLst>
              <a:ext uri="{FF2B5EF4-FFF2-40B4-BE49-F238E27FC236}">
                <a16:creationId xmlns:a16="http://schemas.microsoft.com/office/drawing/2014/main" id="{62677C27-4325-4BE2-B2C9-B721DA9E3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475" y="2362200"/>
            <a:ext cx="4056549" cy="18288"/>
          </a:xfrm>
          <a:custGeom>
            <a:avLst/>
            <a:gdLst>
              <a:gd name="connsiteX0" fmla="*/ 0 w 4056549"/>
              <a:gd name="connsiteY0" fmla="*/ 0 h 18288"/>
              <a:gd name="connsiteX1" fmla="*/ 676092 w 4056549"/>
              <a:gd name="connsiteY1" fmla="*/ 0 h 18288"/>
              <a:gd name="connsiteX2" fmla="*/ 1271052 w 4056549"/>
              <a:gd name="connsiteY2" fmla="*/ 0 h 18288"/>
              <a:gd name="connsiteX3" fmla="*/ 1947144 w 4056549"/>
              <a:gd name="connsiteY3" fmla="*/ 0 h 18288"/>
              <a:gd name="connsiteX4" fmla="*/ 2501539 w 4056549"/>
              <a:gd name="connsiteY4" fmla="*/ 0 h 18288"/>
              <a:gd name="connsiteX5" fmla="*/ 3137065 w 4056549"/>
              <a:gd name="connsiteY5" fmla="*/ 0 h 18288"/>
              <a:gd name="connsiteX6" fmla="*/ 4056549 w 4056549"/>
              <a:gd name="connsiteY6" fmla="*/ 0 h 18288"/>
              <a:gd name="connsiteX7" fmla="*/ 4056549 w 4056549"/>
              <a:gd name="connsiteY7" fmla="*/ 18288 h 18288"/>
              <a:gd name="connsiteX8" fmla="*/ 3380458 w 4056549"/>
              <a:gd name="connsiteY8" fmla="*/ 18288 h 18288"/>
              <a:gd name="connsiteX9" fmla="*/ 2663801 w 4056549"/>
              <a:gd name="connsiteY9" fmla="*/ 18288 h 18288"/>
              <a:gd name="connsiteX10" fmla="*/ 2068840 w 4056549"/>
              <a:gd name="connsiteY10" fmla="*/ 18288 h 18288"/>
              <a:gd name="connsiteX11" fmla="*/ 1311618 w 4056549"/>
              <a:gd name="connsiteY11" fmla="*/ 18288 h 18288"/>
              <a:gd name="connsiteX12" fmla="*/ 716657 w 4056549"/>
              <a:gd name="connsiteY12" fmla="*/ 18288 h 18288"/>
              <a:gd name="connsiteX13" fmla="*/ 0 w 4056549"/>
              <a:gd name="connsiteY13" fmla="*/ 18288 h 18288"/>
              <a:gd name="connsiteX14" fmla="*/ 0 w 4056549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056549" h="18288" fill="none" extrusionOk="0">
                <a:moveTo>
                  <a:pt x="0" y="0"/>
                </a:moveTo>
                <a:cubicBezTo>
                  <a:pt x="324395" y="-12272"/>
                  <a:pt x="437185" y="20747"/>
                  <a:pt x="676092" y="0"/>
                </a:cubicBezTo>
                <a:cubicBezTo>
                  <a:pt x="914999" y="-20747"/>
                  <a:pt x="980886" y="20074"/>
                  <a:pt x="1271052" y="0"/>
                </a:cubicBezTo>
                <a:cubicBezTo>
                  <a:pt x="1561218" y="-20074"/>
                  <a:pt x="1609815" y="19965"/>
                  <a:pt x="1947144" y="0"/>
                </a:cubicBezTo>
                <a:cubicBezTo>
                  <a:pt x="2284473" y="-19965"/>
                  <a:pt x="2317816" y="-23682"/>
                  <a:pt x="2501539" y="0"/>
                </a:cubicBezTo>
                <a:cubicBezTo>
                  <a:pt x="2685262" y="23682"/>
                  <a:pt x="2879461" y="12712"/>
                  <a:pt x="3137065" y="0"/>
                </a:cubicBezTo>
                <a:cubicBezTo>
                  <a:pt x="3394669" y="-12712"/>
                  <a:pt x="3618306" y="-41742"/>
                  <a:pt x="4056549" y="0"/>
                </a:cubicBezTo>
                <a:cubicBezTo>
                  <a:pt x="4056201" y="6465"/>
                  <a:pt x="4056979" y="10922"/>
                  <a:pt x="4056549" y="18288"/>
                </a:cubicBezTo>
                <a:cubicBezTo>
                  <a:pt x="3807729" y="-7540"/>
                  <a:pt x="3536237" y="12619"/>
                  <a:pt x="3380458" y="18288"/>
                </a:cubicBezTo>
                <a:cubicBezTo>
                  <a:pt x="3224679" y="23957"/>
                  <a:pt x="2967497" y="23368"/>
                  <a:pt x="2663801" y="18288"/>
                </a:cubicBezTo>
                <a:cubicBezTo>
                  <a:pt x="2360105" y="13208"/>
                  <a:pt x="2359716" y="-8821"/>
                  <a:pt x="2068840" y="18288"/>
                </a:cubicBezTo>
                <a:cubicBezTo>
                  <a:pt x="1777964" y="45397"/>
                  <a:pt x="1641909" y="31681"/>
                  <a:pt x="1311618" y="18288"/>
                </a:cubicBezTo>
                <a:cubicBezTo>
                  <a:pt x="981327" y="4895"/>
                  <a:pt x="990410" y="11155"/>
                  <a:pt x="716657" y="18288"/>
                </a:cubicBezTo>
                <a:cubicBezTo>
                  <a:pt x="442904" y="25421"/>
                  <a:pt x="330722" y="13665"/>
                  <a:pt x="0" y="18288"/>
                </a:cubicBezTo>
                <a:cubicBezTo>
                  <a:pt x="75" y="12069"/>
                  <a:pt x="515" y="5650"/>
                  <a:pt x="0" y="0"/>
                </a:cubicBezTo>
                <a:close/>
              </a:path>
              <a:path w="4056549" h="18288" stroke="0" extrusionOk="0">
                <a:moveTo>
                  <a:pt x="0" y="0"/>
                </a:moveTo>
                <a:cubicBezTo>
                  <a:pt x="175099" y="13469"/>
                  <a:pt x="459673" y="14529"/>
                  <a:pt x="594961" y="0"/>
                </a:cubicBezTo>
                <a:cubicBezTo>
                  <a:pt x="730249" y="-14529"/>
                  <a:pt x="873178" y="22015"/>
                  <a:pt x="1149356" y="0"/>
                </a:cubicBezTo>
                <a:cubicBezTo>
                  <a:pt x="1425534" y="-22015"/>
                  <a:pt x="1498871" y="-21513"/>
                  <a:pt x="1744316" y="0"/>
                </a:cubicBezTo>
                <a:cubicBezTo>
                  <a:pt x="1989761" y="21513"/>
                  <a:pt x="2112991" y="-46"/>
                  <a:pt x="2420408" y="0"/>
                </a:cubicBezTo>
                <a:cubicBezTo>
                  <a:pt x="2727825" y="46"/>
                  <a:pt x="2880256" y="-10040"/>
                  <a:pt x="3137065" y="0"/>
                </a:cubicBezTo>
                <a:cubicBezTo>
                  <a:pt x="3393874" y="10040"/>
                  <a:pt x="3704325" y="-6685"/>
                  <a:pt x="4056549" y="0"/>
                </a:cubicBezTo>
                <a:cubicBezTo>
                  <a:pt x="4055732" y="6895"/>
                  <a:pt x="4055770" y="11206"/>
                  <a:pt x="4056549" y="18288"/>
                </a:cubicBezTo>
                <a:cubicBezTo>
                  <a:pt x="3812770" y="11959"/>
                  <a:pt x="3533996" y="-5717"/>
                  <a:pt x="3299327" y="18288"/>
                </a:cubicBezTo>
                <a:cubicBezTo>
                  <a:pt x="3064658" y="42293"/>
                  <a:pt x="2940381" y="24492"/>
                  <a:pt x="2744931" y="18288"/>
                </a:cubicBezTo>
                <a:cubicBezTo>
                  <a:pt x="2549481" y="12084"/>
                  <a:pt x="2252169" y="51841"/>
                  <a:pt x="1987709" y="18288"/>
                </a:cubicBezTo>
                <a:cubicBezTo>
                  <a:pt x="1723249" y="-15265"/>
                  <a:pt x="1438946" y="3423"/>
                  <a:pt x="1230487" y="18288"/>
                </a:cubicBezTo>
                <a:cubicBezTo>
                  <a:pt x="1022028" y="33153"/>
                  <a:pt x="795957" y="18596"/>
                  <a:pt x="676092" y="18288"/>
                </a:cubicBezTo>
                <a:cubicBezTo>
                  <a:pt x="556227" y="17980"/>
                  <a:pt x="334853" y="39451"/>
                  <a:pt x="0" y="18288"/>
                </a:cubicBezTo>
                <a:cubicBezTo>
                  <a:pt x="95" y="14343"/>
                  <a:pt x="742" y="686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62CE1D-3780-599E-CB43-C1B83AC41266}"/>
              </a:ext>
            </a:extLst>
          </p:cNvPr>
          <p:cNvSpPr txBox="1"/>
          <p:nvPr/>
        </p:nvSpPr>
        <p:spPr>
          <a:xfrm>
            <a:off x="640081" y="2587918"/>
            <a:ext cx="6094378" cy="39703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/>
              <a:t>Other activities you can do if your child has finished the books or does not want to read: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copying their </a:t>
            </a:r>
            <a:r>
              <a:rPr lang="en-US" dirty="0" err="1"/>
              <a:t>favourite</a:t>
            </a:r>
            <a:r>
              <a:rPr lang="en-US" dirty="0"/>
              <a:t> words/phrase or sentences from the 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 a story map of the book using pictures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draw pictures and write speech bubbles for characters in the 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drawing/writing an alternative ending or beginning to the book (You can scribe sentences for them, or they can copy words that you have written)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FF0000"/>
                </a:solidFill>
              </a:rPr>
              <a:t>https://home.oxfordowl.co.uk/ </a:t>
            </a:r>
            <a:r>
              <a:rPr lang="en-US" dirty="0"/>
              <a:t>provides </a:t>
            </a:r>
            <a:r>
              <a:rPr lang="en-US" dirty="0" err="1"/>
              <a:t>ebooks</a:t>
            </a:r>
            <a:r>
              <a:rPr lang="en-US" dirty="0"/>
              <a:t> for all age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practising sounds and common exception words (Word of the Day) </a:t>
            </a:r>
          </a:p>
        </p:txBody>
      </p:sp>
    </p:spTree>
    <p:extLst>
      <p:ext uri="{BB962C8B-B14F-4D97-AF65-F5344CB8AC3E}">
        <p14:creationId xmlns:p14="http://schemas.microsoft.com/office/powerpoint/2010/main" val="2586029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C214E1-D5BA-4D62-C35E-D5B816B459AD}"/>
              </a:ext>
            </a:extLst>
          </p:cNvPr>
          <p:cNvSpPr txBox="1"/>
          <p:nvPr/>
        </p:nvSpPr>
        <p:spPr>
          <a:xfrm>
            <a:off x="557652" y="457407"/>
            <a:ext cx="4213781" cy="3970318"/>
          </a:xfrm>
          <a:prstGeom prst="rect">
            <a:avLst/>
          </a:prstGeom>
          <a:solidFill>
            <a:srgbClr val="F4F4F3">
              <a:alpha val="88000"/>
            </a:srgb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Reception Baseline – to be completed within the 1</a:t>
            </a:r>
            <a:r>
              <a:rPr lang="en-GB" b="1" baseline="30000" dirty="0"/>
              <a:t>st</a:t>
            </a:r>
            <a:r>
              <a:rPr lang="en-GB" b="1" dirty="0"/>
              <a:t> 6 weeks of school</a:t>
            </a:r>
          </a:p>
          <a:p>
            <a:endParaRPr lang="en-GB" dirty="0"/>
          </a:p>
          <a:p>
            <a:r>
              <a:rPr lang="en-US" dirty="0">
                <a:solidFill>
                  <a:srgbClr val="000000"/>
                </a:solidFill>
              </a:rPr>
              <a:t>S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</a:rPr>
              <a:t>tatutory activity-based assessment of children’s starting points in language, communication, Literacy and </a:t>
            </a:r>
            <a:r>
              <a:rPr lang="en-US" sz="1800" b="0" i="0" u="none" strike="noStrike" dirty="0" err="1">
                <a:solidFill>
                  <a:srgbClr val="000000"/>
                </a:solidFill>
                <a:effectLst/>
              </a:rPr>
              <a:t>Maths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</a:rPr>
              <a:t>. 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</a:rPr>
              <a:t>Reception will be supported by their class teacher to complete short tasks using fun and practical resources. 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r>
              <a:rPr lang="en-US" b="1" dirty="0">
                <a:solidFill>
                  <a:srgbClr val="000000"/>
                </a:solidFill>
              </a:rPr>
              <a:t>Details have been emailed to you and more information</a:t>
            </a:r>
            <a:r>
              <a:rPr lang="en-US" sz="1800" b="1" i="0" u="none" strike="noStrike" dirty="0">
                <a:solidFill>
                  <a:srgbClr val="000000"/>
                </a:solidFill>
                <a:effectLst/>
              </a:rPr>
              <a:t> be available on the school website.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7C6DB4-CE5C-CAD3-61E4-71A97BC8F0F2}"/>
              </a:ext>
            </a:extLst>
          </p:cNvPr>
          <p:cNvSpPr txBox="1"/>
          <p:nvPr/>
        </p:nvSpPr>
        <p:spPr>
          <a:xfrm>
            <a:off x="5822623" y="3263550"/>
            <a:ext cx="5313575" cy="3416320"/>
          </a:xfrm>
          <a:prstGeom prst="rect">
            <a:avLst/>
          </a:prstGeom>
          <a:solidFill>
            <a:srgbClr val="F4F4F3">
              <a:alpha val="88000"/>
            </a:srgb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Tapestry is a secure online learning journal system used by the school to record, track and share children’s learning.</a:t>
            </a:r>
          </a:p>
          <a:p>
            <a:endParaRPr lang="en-GB" dirty="0"/>
          </a:p>
          <a:p>
            <a:r>
              <a:rPr lang="en-GB" dirty="0"/>
              <a:t>Photos and videos are taken using Tapestry, uploaded and shared with you. There is an option for you to add your own comments.</a:t>
            </a:r>
          </a:p>
          <a:p>
            <a:endParaRPr lang="en-GB" dirty="0"/>
          </a:p>
          <a:p>
            <a:r>
              <a:rPr lang="en-GB" dirty="0"/>
              <a:t>You can also take videos and photos of home learning experiences to share with your child’s class teacher and add to your child’s Online Tapestry Learning Journal. </a:t>
            </a:r>
          </a:p>
        </p:txBody>
      </p:sp>
      <p:pic>
        <p:nvPicPr>
          <p:cNvPr id="5" name="Google Shape;251;p8">
            <a:extLst>
              <a:ext uri="{FF2B5EF4-FFF2-40B4-BE49-F238E27FC236}">
                <a16:creationId xmlns:a16="http://schemas.microsoft.com/office/drawing/2014/main" id="{BAB9D205-C792-2A9D-6B35-FA73C2370CD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92761" y="1838227"/>
            <a:ext cx="3973297" cy="13583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0163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3000" b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A30E5E-DAA7-DE4B-00E7-27D5BB064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BBF1B8-C27B-92E6-3D2F-E75D68925D0A}"/>
              </a:ext>
            </a:extLst>
          </p:cNvPr>
          <p:cNvSpPr txBox="1"/>
          <p:nvPr/>
        </p:nvSpPr>
        <p:spPr>
          <a:xfrm>
            <a:off x="2138516" y="383458"/>
            <a:ext cx="79788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Key documents to take away</a:t>
            </a:r>
            <a:endParaRPr lang="en-GB" sz="54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8417CD-D9FC-2802-B9CB-886CCAFB2F59}"/>
              </a:ext>
            </a:extLst>
          </p:cNvPr>
          <p:cNvSpPr txBox="1"/>
          <p:nvPr/>
        </p:nvSpPr>
        <p:spPr>
          <a:xfrm>
            <a:off x="1378974" y="2256504"/>
            <a:ext cx="949796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Enrolment form </a:t>
            </a:r>
            <a:r>
              <a:rPr lang="en-US" sz="2400" dirty="0"/>
              <a:t>(not including children currently at our Nursery)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Individual Health Care Plan </a:t>
            </a:r>
            <a:r>
              <a:rPr lang="en-US" sz="2400" dirty="0"/>
              <a:t>– for those children with a medical condition or allergies.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Permissions Form </a:t>
            </a:r>
            <a:r>
              <a:rPr lang="en-GB" sz="2400" dirty="0"/>
              <a:t>– attached to enrolment form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Tapestry permission form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Pupil Premium/ Free School Meals</a:t>
            </a:r>
          </a:p>
        </p:txBody>
      </p:sp>
    </p:spTree>
    <p:extLst>
      <p:ext uri="{BB962C8B-B14F-4D97-AF65-F5344CB8AC3E}">
        <p14:creationId xmlns:p14="http://schemas.microsoft.com/office/powerpoint/2010/main" val="3221330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1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81ACFAF-8270-4232-96E2-C76F236145E1}"/>
              </a:ext>
            </a:extLst>
          </p:cNvPr>
          <p:cNvSpPr txBox="1"/>
          <p:nvPr/>
        </p:nvSpPr>
        <p:spPr>
          <a:xfrm>
            <a:off x="327660" y="4819974"/>
            <a:ext cx="7341457" cy="23698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>
                <a:solidFill>
                  <a:schemeClr val="accent2"/>
                </a:solidFill>
              </a:rPr>
              <a:t>Class emails </a:t>
            </a:r>
            <a:endParaRPr lang="en-GB" sz="2800" b="1" dirty="0">
              <a:solidFill>
                <a:schemeClr val="accent2"/>
              </a:solidFill>
              <a:cs typeface="Calibri"/>
            </a:endParaRPr>
          </a:p>
          <a:p>
            <a:endParaRPr lang="en-GB" sz="2800" b="1" dirty="0">
              <a:solidFill>
                <a:schemeClr val="accent2"/>
              </a:solidFill>
            </a:endParaRPr>
          </a:p>
          <a:p>
            <a:r>
              <a:rPr lang="en-GB" sz="2800" dirty="0">
                <a:solidFill>
                  <a:schemeClr val="accent2"/>
                </a:solidFill>
              </a:rPr>
              <a:t>Mr Morris: </a:t>
            </a:r>
            <a:r>
              <a:rPr lang="en-GB" sz="2800" dirty="0">
                <a:solidFill>
                  <a:schemeClr val="accent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elm@benson.oxon.sch.uk</a:t>
            </a:r>
            <a:endParaRPr lang="en-GB" sz="2800" dirty="0">
              <a:solidFill>
                <a:schemeClr val="accent2"/>
              </a:solidFill>
            </a:endParaRPr>
          </a:p>
          <a:p>
            <a:r>
              <a:rPr lang="en-GB" sz="2800" dirty="0">
                <a:solidFill>
                  <a:schemeClr val="accent2"/>
                </a:solidFill>
              </a:rPr>
              <a:t>Mrs White: </a:t>
            </a:r>
            <a:r>
              <a:rPr lang="en-GB" sz="2800" dirty="0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beech@benson.oxon.sch.uk</a:t>
            </a:r>
            <a:endParaRPr lang="en-GB" sz="2800" dirty="0">
              <a:solidFill>
                <a:schemeClr val="accent2"/>
              </a:solidFill>
            </a:endParaRPr>
          </a:p>
          <a:p>
            <a:endParaRPr lang="en-GB" dirty="0">
              <a:solidFill>
                <a:schemeClr val="accent2"/>
              </a:solidFill>
            </a:endParaRPr>
          </a:p>
          <a:p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9A502FD-8641-4AC0-9C03-0BFEE8D0B040}"/>
              </a:ext>
            </a:extLst>
          </p:cNvPr>
          <p:cNvSpPr txBox="1"/>
          <p:nvPr/>
        </p:nvSpPr>
        <p:spPr>
          <a:xfrm>
            <a:off x="686622" y="554819"/>
            <a:ext cx="3847671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solidFill>
                  <a:srgbClr val="ED7D31"/>
                </a:solidFill>
                <a:cs typeface="Segoe UI"/>
              </a:rPr>
              <a:t>Website</a:t>
            </a:r>
            <a:r>
              <a:rPr lang="en-GB" sz="2400" dirty="0">
                <a:cs typeface="Segoe UI"/>
              </a:rPr>
              <a:t>​</a:t>
            </a:r>
          </a:p>
          <a:p>
            <a:r>
              <a:rPr lang="en-GB" sz="2400" dirty="0">
                <a:solidFill>
                  <a:srgbClr val="ED7D31"/>
                </a:solidFill>
                <a:cs typeface="Segoe UI"/>
              </a:rPr>
              <a:t>Please do look at the website for key information</a:t>
            </a:r>
          </a:p>
          <a:p>
            <a:endParaRPr lang="en-GB" sz="2400" dirty="0">
              <a:solidFill>
                <a:srgbClr val="ED7D31"/>
              </a:solidFill>
              <a:cs typeface="Segoe UI"/>
            </a:endParaRPr>
          </a:p>
          <a:p>
            <a:r>
              <a:rPr lang="en-GB" sz="2400" dirty="0">
                <a:solidFill>
                  <a:srgbClr val="ED7D31"/>
                </a:solidFill>
                <a:cs typeface="Segoe UI"/>
              </a:rPr>
              <a:t>Read the weekly Head Teacher newsletter. </a:t>
            </a:r>
          </a:p>
          <a:p>
            <a:endParaRPr lang="en-GB" sz="2400" dirty="0">
              <a:solidFill>
                <a:srgbClr val="ED7D31"/>
              </a:solidFill>
              <a:cs typeface="Segoe UI"/>
            </a:endParaRPr>
          </a:p>
          <a:p>
            <a:r>
              <a:rPr lang="en-GB" sz="2400" dirty="0">
                <a:solidFill>
                  <a:srgbClr val="ED7D31"/>
                </a:solidFill>
                <a:cs typeface="Segoe UI"/>
              </a:rPr>
              <a:t>Topics Web is shared on website</a:t>
            </a:r>
            <a:r>
              <a:rPr lang="en-US" sz="2400" dirty="0">
                <a:cs typeface="Segoe UI"/>
              </a:rPr>
              <a:t>​</a:t>
            </a:r>
          </a:p>
          <a:p>
            <a:r>
              <a:rPr lang="en-GB" dirty="0">
                <a:cs typeface="Segoe UI"/>
              </a:rPr>
              <a:t>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A0D55D-E2D5-EFD8-7BCC-9032EA2F6610}"/>
              </a:ext>
            </a:extLst>
          </p:cNvPr>
          <p:cNvSpPr txBox="1"/>
          <p:nvPr/>
        </p:nvSpPr>
        <p:spPr>
          <a:xfrm>
            <a:off x="5356861" y="892262"/>
            <a:ext cx="63238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Transition Morning: </a:t>
            </a:r>
            <a:r>
              <a:rPr lang="en-US" sz="2400" b="1" dirty="0"/>
              <a:t>THURSDAY 3</a:t>
            </a:r>
            <a:r>
              <a:rPr lang="en-US" sz="2400" b="1" baseline="30000" dirty="0"/>
              <a:t>rd</a:t>
            </a:r>
            <a:r>
              <a:rPr lang="en-US" sz="2400" b="1" dirty="0"/>
              <a:t> JULY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Drop your child at their new classroom door at 9.30am – Please wait at the big gates on Horseshoes Lane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children will be welcomed into the classroom and will go and play. A quick goodbye does the trick!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Children will be offered snack during the morning.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Pick up time 11am from Classroom door – Parents enter through same gate.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46889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998</Words>
  <Application>Microsoft Office PowerPoint</Application>
  <PresentationFormat>Widescreen</PresentationFormat>
  <Paragraphs>130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Meiryo</vt:lpstr>
      <vt:lpstr>Arial</vt:lpstr>
      <vt:lpstr>Bradley Hand ITC</vt:lpstr>
      <vt:lpstr>Calibri</vt:lpstr>
      <vt:lpstr>Calibri Light</vt:lpstr>
      <vt:lpstr>Nunito</vt:lpstr>
      <vt:lpstr>Segoe UI</vt:lpstr>
      <vt:lpstr>Wingdings</vt:lpstr>
      <vt:lpstr>Office Theme</vt:lpstr>
      <vt:lpstr>Beech and Elm  Reception </vt:lpstr>
      <vt:lpstr>Beech Class – Mrs White   Elm Class – Mr Morris  </vt:lpstr>
      <vt:lpstr>PowerPoint Presentation</vt:lpstr>
      <vt:lpstr>Essential Equipment</vt:lpstr>
      <vt:lpstr>School Uniform All uniform information can be found on school website. Please label all items. </vt:lpstr>
      <vt:lpstr>A typical day in Reception </vt:lpstr>
      <vt:lpstr>Guided Reading Groups </vt:lpstr>
      <vt:lpstr>Reading Groups </vt:lpstr>
      <vt:lpstr>Reading Groups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and Year 1</dc:title>
  <dc:creator>9313181 Scott Newman</dc:creator>
  <cp:lastModifiedBy>Louisa Fanstone</cp:lastModifiedBy>
  <cp:revision>24</cp:revision>
  <dcterms:created xsi:type="dcterms:W3CDTF">2020-09-07T15:15:43Z</dcterms:created>
  <dcterms:modified xsi:type="dcterms:W3CDTF">2025-06-24T15:23:49Z</dcterms:modified>
</cp:coreProperties>
</file>