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metadata" ContentType="application/binary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 autoCompressPictures="0">
  <p:sldMasterIdLst>
    <p:sldMasterId id="2147483648" r:id="rId1"/>
  </p:sldMasterIdLst>
  <p:notesMasterIdLst>
    <p:notesMasterId r:id="rId15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5" r:id="rId10"/>
    <p:sldId id="266" r:id="rId11"/>
    <p:sldId id="267" r:id="rId12"/>
    <p:sldId id="268" r:id="rId13"/>
    <p:sldId id="269" r:id="rId14"/>
  </p:sldIdLst>
  <p:sldSz cx="12192000" cy="6858000"/>
  <p:notesSz cx="6858000" cy="9144000"/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 spc="0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 spc="0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 spc="0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 spc="0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 spc="0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 spc="0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 spc="0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 spc="0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 spc="0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/>
    </p:ext>
    <p:ext uri="GoogleSlidesCustomDataVersion2">
      <go:slidesCustomData xmlns:go="http://customooxmlschemas.google.com/" xmlns:ahyp="http://schemas.microsoft.com/office/drawing/2018/hyperlinkcolor" xmlns:p15="http://schemas.microsoft.com/office/powerpoint/2012/main" xmlns:p14="http://schemas.microsoft.com/office/powerpoint/2010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:mc="http://schemas.openxmlformats.org/markup-compatibility/2006" xmlns="" r:id="rId20" roundtripDataSignature="AMtx7mgoTKUQqxUz9yi3e/E2BFTAGpi6QA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B10CDAA7-B8A4-44E2-B14F-FD98AFC77525}">
  <a:tblStyle styleId="{B10CDAA7-B8A4-44E2-B14F-FD98AFC77525}" styleName="Table_0">
    <a:wholeTbl>
      <a:tcTxStyle b="off" i="off">
        <a:font>
          <a:latin typeface="Arial"/>
          <a:ea typeface="Arial"/>
          <a:cs typeface="Arial"/>
        </a:font>
        <a:schemeClr val="dk1"/>
      </a:tcTxStyle>
      <a:tcStyle>
        <a:tcBdr>
          <a:left>
            <a:ln w="9525" cap="flat" cmpd="sng">
              <a:solidFill>
                <a:schemeClr val="accent6"/>
              </a:solidFill>
              <a:prstDash val="solid"/>
              <a:round/>
              <a:headEnd type="none" w="sm" len="sm"/>
              <a:tailEnd type="none" w="sm" len="sm"/>
            </a:ln>
          </a:left>
          <a:right>
            <a:ln w="9525" cap="flat" cmpd="sng">
              <a:solidFill>
                <a:schemeClr val="accent6"/>
              </a:solidFill>
              <a:prstDash val="solid"/>
              <a:round/>
              <a:headEnd type="none" w="sm" len="sm"/>
              <a:tailEnd type="none" w="sm" len="sm"/>
            </a:ln>
          </a:right>
          <a:top>
            <a:ln w="9525" cap="flat" cmpd="sng">
              <a:solidFill>
                <a:schemeClr val="accent6"/>
              </a:solidFill>
              <a:prstDash val="solid"/>
              <a:round/>
              <a:headEnd type="none" w="sm" len="sm"/>
              <a:tailEnd type="none" w="sm" len="sm"/>
            </a:ln>
          </a:top>
          <a:bottom>
            <a:ln w="9525" cap="flat" cmpd="sng">
              <a:solidFill>
                <a:schemeClr val="accent6"/>
              </a:solidFill>
              <a:prstDash val="solid"/>
              <a:round/>
              <a:headEnd type="none" w="sm" len="sm"/>
              <a:tailEnd type="none" w="sm" len="sm"/>
            </a:ln>
          </a:bottom>
          <a:insideH>
            <a:ln w="9525" cap="flat" cmpd="sng">
              <a:solidFill>
                <a:schemeClr val="accent6"/>
              </a:solidFill>
              <a:prstDash val="solid"/>
              <a:round/>
              <a:headEnd type="none" w="sm" len="sm"/>
              <a:tailEnd type="none" w="sm" len="sm"/>
            </a:ln>
          </a:insideH>
          <a:insideV>
            <a:ln w="9525" cap="flat" cmpd="sng">
              <a:solidFill>
                <a:schemeClr val="accent6"/>
              </a:solidFill>
              <a:prstDash val="solid"/>
              <a:round/>
              <a:headEnd type="none" w="sm" len="sm"/>
              <a:tailEnd type="none" w="sm" len="sm"/>
            </a:ln>
          </a:insideV>
        </a:tcBdr>
        <a:fill>
          <a:solidFill>
            <a:srgbClr val="FFFFFF">
              <a:alpha val="0"/>
            </a:srgbClr>
          </a:solidFill>
        </a:fill>
      </a:tcStyle>
    </a:wholeTbl>
    <a:band1H>
      <a:tcTxStyle/>
      <a:tcStyle>
        <a:tcBdr/>
        <a:fill>
          <a:solidFill>
            <a:schemeClr val="accent6">
              <a:alpha val="40000"/>
            </a:schemeClr>
          </a:solidFill>
        </a:fill>
      </a:tcStyle>
    </a:band1H>
    <a:band2H>
      <a:tcTxStyle/>
      <a:tcStyle>
        <a:tcBdr/>
      </a:tcStyle>
    </a:band2H>
    <a:band1V>
      <a:tcTxStyle/>
      <a:tcStyle>
        <a:tcBdr>
          <a:top>
            <a:ln w="9525" cap="flat" cmpd="sng">
              <a:solidFill>
                <a:schemeClr val="accent6"/>
              </a:solidFill>
              <a:prstDash val="solid"/>
              <a:round/>
              <a:headEnd type="none" w="sm" len="sm"/>
              <a:tailEnd type="none" w="sm" len="sm"/>
            </a:ln>
          </a:top>
          <a:bottom>
            <a:ln w="9525" cap="flat" cmpd="sng">
              <a:solidFill>
                <a:schemeClr val="accent6"/>
              </a:solidFill>
              <a:prstDash val="solid"/>
              <a:round/>
              <a:headEnd type="none" w="sm" len="sm"/>
              <a:tailEnd type="none" w="sm" len="sm"/>
            </a:ln>
          </a:bottom>
        </a:tcBdr>
        <a:fill>
          <a:solidFill>
            <a:schemeClr val="accent6">
              <a:alpha val="40000"/>
            </a:schemeClr>
          </a:solidFill>
        </a:fill>
      </a:tcStyle>
    </a:band1V>
    <a:band2V>
      <a:tcTxStyle/>
      <a:tcStyle>
        <a:tcBdr/>
      </a:tcStyle>
    </a:band2V>
    <a:lastCol>
      <a:tcTxStyle b="on" i="off"/>
      <a:tcStyle>
        <a:tcBdr>
          <a:left>
            <a:ln w="9525" cap="flat" cmpd="sng">
              <a:solidFill>
                <a:schemeClr val="accent6"/>
              </a:solidFill>
              <a:prstDash val="solid"/>
              <a:round/>
              <a:headEnd type="none" w="sm" len="sm"/>
              <a:tailEnd type="none" w="sm" len="sm"/>
            </a:ln>
          </a:left>
          <a:right>
            <a:ln w="9525" cap="flat" cmpd="sng">
              <a:solidFill>
                <a:schemeClr val="accent6"/>
              </a:solidFill>
              <a:prstDash val="solid"/>
              <a:round/>
              <a:headEnd type="none" w="sm" len="sm"/>
              <a:tailEnd type="none" w="sm" len="sm"/>
            </a:ln>
          </a:right>
          <a:top>
            <a:ln w="9525" cap="flat" cmpd="sng">
              <a:solidFill>
                <a:schemeClr val="accent6"/>
              </a:solidFill>
              <a:prstDash val="solid"/>
              <a:round/>
              <a:headEnd type="none" w="sm" len="sm"/>
              <a:tailEnd type="none" w="sm" len="sm"/>
            </a:ln>
          </a:top>
          <a:bottom>
            <a:ln w="9525" cap="flat" cmpd="sng">
              <a:solidFill>
                <a:schemeClr val="accent6"/>
              </a:solidFill>
              <a:prstDash val="solid"/>
              <a:round/>
              <a:headEnd type="none" w="sm" len="sm"/>
              <a:tailEnd type="none" w="sm" len="sm"/>
            </a:ln>
          </a:bottom>
          <a:insideH>
            <a:ln w="9525" cap="flat" cmpd="sng">
              <a:solidFill>
                <a:schemeClr val="accent6"/>
              </a:solidFill>
              <a:prstDash val="solid"/>
              <a:round/>
              <a:headEnd type="none" w="sm" len="sm"/>
              <a:tailEnd type="none" w="sm" len="sm"/>
            </a:ln>
          </a:insideH>
          <a:insideV>
            <a:ln w="9525" cap="flat" cmpd="sng">
              <a:solidFill>
                <a:srgbClr val="000000">
                  <a:alpha val="0"/>
                </a:srgbClr>
              </a:solidFill>
              <a:prstDash val="solid"/>
              <a:round/>
              <a:headEnd type="none" w="sm" len="sm"/>
              <a:tailEnd type="none" w="sm" len="sm"/>
            </a:ln>
          </a:insideV>
        </a:tcBdr>
      </a:tcStyle>
    </a:lastCol>
    <a:firstCol>
      <a:tcTxStyle b="on" i="off"/>
      <a:tcStyle>
        <a:tcBdr>
          <a:left>
            <a:ln w="9525" cap="flat" cmpd="sng">
              <a:solidFill>
                <a:schemeClr val="accent6"/>
              </a:solidFill>
              <a:prstDash val="solid"/>
              <a:round/>
              <a:headEnd type="none" w="sm" len="sm"/>
              <a:tailEnd type="none" w="sm" len="sm"/>
            </a:ln>
          </a:left>
          <a:right>
            <a:ln w="9525" cap="flat" cmpd="sng">
              <a:solidFill>
                <a:schemeClr val="accent6"/>
              </a:solidFill>
              <a:prstDash val="solid"/>
              <a:round/>
              <a:headEnd type="none" w="sm" len="sm"/>
              <a:tailEnd type="none" w="sm" len="sm"/>
            </a:ln>
          </a:right>
          <a:top>
            <a:ln w="9525" cap="flat" cmpd="sng">
              <a:solidFill>
                <a:schemeClr val="accent6"/>
              </a:solidFill>
              <a:prstDash val="solid"/>
              <a:round/>
              <a:headEnd type="none" w="sm" len="sm"/>
              <a:tailEnd type="none" w="sm" len="sm"/>
            </a:ln>
          </a:top>
          <a:bottom>
            <a:ln w="9525" cap="flat" cmpd="sng">
              <a:solidFill>
                <a:schemeClr val="accent6"/>
              </a:solidFill>
              <a:prstDash val="solid"/>
              <a:round/>
              <a:headEnd type="none" w="sm" len="sm"/>
              <a:tailEnd type="none" w="sm" len="sm"/>
            </a:ln>
          </a:bottom>
          <a:insideH>
            <a:ln w="9525" cap="flat" cmpd="sng">
              <a:solidFill>
                <a:schemeClr val="accent6"/>
              </a:solidFill>
              <a:prstDash val="solid"/>
              <a:round/>
              <a:headEnd type="none" w="sm" len="sm"/>
              <a:tailEnd type="none" w="sm" len="sm"/>
            </a:ln>
          </a:insideH>
          <a:insideV>
            <a:ln w="9525" cap="flat" cmpd="sng">
              <a:solidFill>
                <a:srgbClr val="000000">
                  <a:alpha val="0"/>
                </a:srgbClr>
              </a:solidFill>
              <a:prstDash val="solid"/>
              <a:round/>
              <a:headEnd type="none" w="sm" len="sm"/>
              <a:tailEnd type="none" w="sm" len="sm"/>
            </a:ln>
          </a:insideV>
        </a:tcBdr>
      </a:tcStyle>
    </a:firstCol>
    <a:lastRow>
      <a:tcTxStyle b="on" i="off"/>
      <a:tcStyle>
        <a:tcBdr>
          <a:left>
            <a:ln w="9525" cap="flat" cmpd="sng">
              <a:solidFill>
                <a:schemeClr val="accent6"/>
              </a:solidFill>
              <a:prstDash val="solid"/>
              <a:round/>
              <a:headEnd type="none" w="sm" len="sm"/>
              <a:tailEnd type="none" w="sm" len="sm"/>
            </a:ln>
          </a:left>
          <a:right>
            <a:ln w="9525" cap="flat" cmpd="sng">
              <a:solidFill>
                <a:schemeClr val="accent6"/>
              </a:solidFill>
              <a:prstDash val="solid"/>
              <a:round/>
              <a:headEnd type="none" w="sm" len="sm"/>
              <a:tailEnd type="none" w="sm" len="sm"/>
            </a:ln>
          </a:right>
          <a:top>
            <a:ln w="9525" cap="flat" cmpd="sng">
              <a:solidFill>
                <a:schemeClr val="accent6"/>
              </a:solidFill>
              <a:prstDash val="solid"/>
              <a:round/>
              <a:headEnd type="none" w="sm" len="sm"/>
              <a:tailEnd type="none" w="sm" len="sm"/>
            </a:ln>
          </a:top>
          <a:bottom>
            <a:ln w="9525" cap="flat" cmpd="sng">
              <a:solidFill>
                <a:schemeClr val="accent6"/>
              </a:solidFill>
              <a:prstDash val="solid"/>
              <a:round/>
              <a:headEnd type="none" w="sm" len="sm"/>
              <a:tailEnd type="none" w="sm" len="sm"/>
            </a:ln>
          </a:bottom>
          <a:insideH>
            <a:ln w="9525" cap="flat" cmpd="sng">
              <a:solidFill>
                <a:srgbClr val="000000">
                  <a:alpha val="0"/>
                </a:srgbClr>
              </a:solidFill>
              <a:prstDash val="solid"/>
              <a:round/>
              <a:headEnd type="none" w="sm" len="sm"/>
              <a:tailEnd type="none" w="sm" len="sm"/>
            </a:ln>
          </a:insideH>
          <a:insideV>
            <a:ln w="9525" cap="flat" cmpd="sng">
              <a:solidFill>
                <a:srgbClr val="000000">
                  <a:alpha val="0"/>
                </a:srgbClr>
              </a:solidFill>
              <a:prstDash val="solid"/>
              <a:round/>
              <a:headEnd type="none" w="sm" len="sm"/>
              <a:tailEnd type="none" w="sm" len="sm"/>
            </a:ln>
          </a:insideV>
        </a:tcBdr>
        <a:fill>
          <a:solidFill>
            <a:srgbClr val="FFFFFF">
              <a:alpha val="0"/>
            </a:srgbClr>
          </a:solidFill>
        </a:fill>
      </a:tcStyle>
    </a:lastRow>
    <a:seCell>
      <a:tcTxStyle/>
      <a:tcStyle>
        <a:tcBdr/>
      </a:tcStyle>
    </a:seCell>
    <a:swCell>
      <a:tcTxStyle/>
      <a:tcStyle>
        <a:tcBdr/>
      </a:tcStyle>
    </a:swCell>
    <a:firstRow>
      <a:tcTxStyle b="on" i="off">
        <a:font>
          <a:latin typeface="Arial"/>
          <a:ea typeface="Arial"/>
          <a:cs typeface="Arial"/>
        </a:font>
        <a:schemeClr val="lt1"/>
      </a:tcTxStyle>
      <a:tcStyle>
        <a:tcBdr>
          <a:left>
            <a:ln w="9525" cap="flat" cmpd="sng">
              <a:solidFill>
                <a:schemeClr val="accent6"/>
              </a:solidFill>
              <a:prstDash val="solid"/>
              <a:round/>
              <a:headEnd type="none" w="sm" len="sm"/>
              <a:tailEnd type="none" w="sm" len="sm"/>
            </a:ln>
          </a:left>
          <a:right>
            <a:ln w="9525" cap="flat" cmpd="sng">
              <a:solidFill>
                <a:schemeClr val="accent6"/>
              </a:solidFill>
              <a:prstDash val="solid"/>
              <a:round/>
              <a:headEnd type="none" w="sm" len="sm"/>
              <a:tailEnd type="none" w="sm" len="sm"/>
            </a:ln>
          </a:right>
          <a:top>
            <a:ln w="9525" cap="flat" cmpd="sng">
              <a:solidFill>
                <a:schemeClr val="accent6"/>
              </a:solidFill>
              <a:prstDash val="solid"/>
              <a:round/>
              <a:headEnd type="none" w="sm" len="sm"/>
              <a:tailEnd type="none" w="sm" len="sm"/>
            </a:ln>
          </a:top>
          <a:bottom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bottom>
          <a:insideH>
            <a:ln w="9525" cap="flat" cmpd="sng">
              <a:solidFill>
                <a:srgbClr val="000000">
                  <a:alpha val="0"/>
                </a:srgbClr>
              </a:solidFill>
              <a:prstDash val="solid"/>
              <a:round/>
              <a:headEnd type="none" w="sm" len="sm"/>
              <a:tailEnd type="none" w="sm" len="sm"/>
            </a:ln>
          </a:insideH>
          <a:insideV>
            <a:ln w="9525" cap="flat" cmpd="sng">
              <a:solidFill>
                <a:srgbClr val="000000">
                  <a:alpha val="0"/>
                </a:srgbClr>
              </a:solidFill>
              <a:prstDash val="solid"/>
              <a:round/>
              <a:headEnd type="none" w="sm" len="sm"/>
              <a:tailEnd type="none" w="sm" len="sm"/>
            </a:ln>
          </a:insideV>
        </a:tcBdr>
        <a:fill>
          <a:solidFill>
            <a:schemeClr val="accent6"/>
          </a:solidFill>
        </a:fill>
      </a:tcStyle>
    </a:firstRow>
    <a:neCell>
      <a:tcTxStyle/>
      <a:tcStyle>
        <a:tcBdr/>
      </a:tcStyle>
    </a:neCell>
    <a:nwCell>
      <a:tcTxStyle/>
      <a:tcStyle>
        <a:tcBdr/>
      </a:tcStyle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78" d="100"/>
          <a:sy n="78" d="100"/>
        </p:scale>
        <p:origin x="850" y="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20" Type="http://customschemas.google.com/relationships/presentationmetadata" Target="meta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 txBox="1">
            <a:spLocks noGrp="1"/>
          </p:cNvSpPr>
          <p:nvPr>
            <p:ph type="hdr" idx="2"/>
          </p:nvPr>
        </p:nvSpPr>
        <p:spPr>
          <a:xfrm>
            <a:off x="0" y="0"/>
            <a:ext cx="2971800" cy="4587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4" name="Google Shape;4;n"/>
          <p:cNvSpPr txBox="1">
            <a:spLocks noGrp="1"/>
          </p:cNvSpPr>
          <p:nvPr>
            <p:ph type="dt" idx="10"/>
          </p:nvPr>
        </p:nvSpPr>
        <p:spPr>
          <a:xfrm>
            <a:off x="3884613" y="0"/>
            <a:ext cx="2971800" cy="4587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5" name="Google Shape;5;n"/>
          <p:cNvSpPr>
            <a:spLocks noGrp="1" noRot="1" noChangeAspect="1"/>
          </p:cNvSpPr>
          <p:nvPr>
            <p:ph type="sldImg" idx="3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6" name="Google Shape;6;n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7" name="Google Shape;7;n"/>
          <p:cNvSpPr txBox="1">
            <a:spLocks noGrp="1"/>
          </p:cNvSpPr>
          <p:nvPr>
            <p:ph type="ftr" idx="11"/>
          </p:nvPr>
        </p:nvSpPr>
        <p:spPr>
          <a:xfrm>
            <a:off x="0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" name="Google Shape;8;n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fld id="{00000000-1234-1234-1234-123412341234}" type="slidenum">
              <a:rPr lang="en-US"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‹#›</a:t>
            </a:fld>
            <a:endParaRPr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 spc="0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 spc="0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 spc="0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 spc="0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 spc="0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 spc="0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 spc="0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 spc="0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 spc="0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" name="Google Shape;74;p26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75" name="Google Shape;75;p26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" name="Google Shape;83;p27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84" name="Google Shape;84;p27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" name="Google Shape;91;p28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92" name="Google Shape;92;p28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" name="Google Shape;107;p29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108" name="Google Shape;108;p29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9" name="Google Shape;119;p30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120" name="Google Shape;120;p30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8" name="Google Shape;128;p31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129" name="Google Shape;129;p31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8" name="Google Shape;138;p32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139" name="Google Shape;139;p32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7" name="Google Shape;147;p33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148" name="Google Shape;148;p33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5" name="Google Shape;165;p35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166" name="Google Shape;166;p35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5" name="Google Shape;175;p36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176" name="Google Shape;176;p36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" name="Google Shape;184;p37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185" name="Google Shape;185;p37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3" name="Google Shape;193;p38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194" name="Google Shape;194;p38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" name="Google Shape;204;p39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205" name="Google Shape;205;p39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Google Shape;16;p13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7" name="Google Shape;17;p13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8" name="Google Shape;18;p13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, Text and Clip Art" type="txAndClipArt">
  <p:cSld name="TEXT_AND_CLIPART">
    <p:spTree>
      <p:nvGrpSpPr>
        <p:cNvPr id="1" name="Shape 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Google Shape;20;p17"/>
          <p:cNvSpPr txBox="1">
            <a:spLocks noGrp="1"/>
          </p:cNvSpPr>
          <p:nvPr>
            <p:ph type="title"/>
          </p:nvPr>
        </p:nvSpPr>
        <p:spPr>
          <a:xfrm>
            <a:off x="914400" y="152400"/>
            <a:ext cx="9160933" cy="16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1" name="Google Shape;21;p17"/>
          <p:cNvSpPr txBox="1">
            <a:spLocks noGrp="1"/>
          </p:cNvSpPr>
          <p:nvPr>
            <p:ph type="body" idx="1"/>
          </p:nvPr>
        </p:nvSpPr>
        <p:spPr>
          <a:xfrm>
            <a:off x="914400" y="1828800"/>
            <a:ext cx="5029200" cy="3657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22" name="Google Shape;22;p17"/>
          <p:cNvSpPr>
            <a:spLocks noGrp="1"/>
          </p:cNvSpPr>
          <p:nvPr>
            <p:ph type="clipArt" idx="2"/>
          </p:nvPr>
        </p:nvSpPr>
        <p:spPr>
          <a:xfrm>
            <a:off x="6146800" y="1828800"/>
            <a:ext cx="5029200" cy="3657600"/>
          </a:xfrm>
          <a:prstGeom prst="rect">
            <a:avLst/>
          </a:prstGeom>
          <a:noFill/>
          <a:ln>
            <a:noFill/>
          </a:ln>
        </p:spPr>
      </p:sp>
      <p:sp>
        <p:nvSpPr>
          <p:cNvPr id="23" name="Google Shape;23;p17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4" name="Google Shape;24;p17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5" name="Google Shape;25;p17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Content" type="obj">
  <p:cSld name="OBJECT">
    <p:spTree>
      <p:nvGrpSpPr>
        <p:cNvPr id="1" name="Shape 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Google Shape;27;p18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8" name="Google Shape;28;p18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29" name="Google Shape;29;p18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0" name="Google Shape;30;p18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1" name="Google Shape;31;p18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spTree>
      <p:nvGrpSpPr>
        <p:cNvPr id="1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Google Shape;33;p19"/>
          <p:cNvSpPr txBox="1"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4" name="Google Shape;34;p19"/>
          <p:cNvSpPr txBox="1"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888888"/>
              </a:buClr>
              <a:buSzPts val="2400"/>
              <a:buNone/>
              <a:defRPr sz="2400">
                <a:solidFill>
                  <a:srgbClr val="888888"/>
                </a:solidFill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 sz="2000">
                <a:solidFill>
                  <a:srgbClr val="888888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800"/>
              <a:buNone/>
              <a:defRPr sz="1800">
                <a:solidFill>
                  <a:srgbClr val="888888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9pPr>
          </a:lstStyle>
          <a:p>
            <a:endParaRPr/>
          </a:p>
        </p:txBody>
      </p:sp>
      <p:sp>
        <p:nvSpPr>
          <p:cNvPr id="35" name="Google Shape;35;p19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6" name="Google Shape;36;p19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7" name="Google Shape;37;p19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mparison" type="twoTxTwoObj">
  <p:cSld name="TWO_OBJECTS_WITH_TEXT">
    <p:spTree>
      <p:nvGrpSpPr>
        <p:cNvPr id="1" name="Shape 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" name="Google Shape;39;p20"/>
          <p:cNvSpPr txBox="1"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0" name="Google Shape;40;p20"/>
          <p:cNvSpPr txBox="1"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41" name="Google Shape;41;p20"/>
          <p:cNvSpPr txBox="1">
            <a:spLocks noGrp="1"/>
          </p:cNvSpPr>
          <p:nvPr>
            <p:ph type="body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2" name="Google Shape;42;p20"/>
          <p:cNvSpPr txBox="1">
            <a:spLocks noGrp="1"/>
          </p:cNvSpPr>
          <p:nvPr>
            <p:ph type="body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43" name="Google Shape;43;p20"/>
          <p:cNvSpPr txBox="1">
            <a:spLocks noGrp="1"/>
          </p:cNvSpPr>
          <p:nvPr>
            <p:ph type="body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4" name="Google Shape;44;p20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5" name="Google Shape;45;p20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6" name="Google Shape;46;p20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ntent with Caption" type="objTx">
  <p:cSld name="OBJECT_WITH_CAPTION_TEXT">
    <p:spTree>
      <p:nvGrpSpPr>
        <p:cNvPr id="1" name="Shape 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" name="Google Shape;48;p22"/>
          <p:cNvSpPr txBox="1"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9" name="Google Shape;49;p22"/>
          <p:cNvSpPr txBox="1">
            <a:spLocks noGrp="1"/>
          </p:cNvSpPr>
          <p:nvPr>
            <p:ph type="body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4318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  <a:defRPr sz="3200"/>
            </a:lvl1pPr>
            <a:lvl2pPr marL="914400" lvl="1" indent="-406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2pPr>
            <a:lvl3pPr marL="1371600" lvl="2" indent="-381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3pPr>
            <a:lvl4pPr marL="1828800" lvl="3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4pPr>
            <a:lvl5pPr marL="2286000" lvl="4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5pPr>
            <a:lvl6pPr marL="2743200" lvl="5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6pPr>
            <a:lvl7pPr marL="3200400" lvl="6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7pPr>
            <a:lvl8pPr marL="3657600" lvl="7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8pPr>
            <a:lvl9pPr marL="4114800" lvl="8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9pPr>
          </a:lstStyle>
          <a:p>
            <a:endParaRPr/>
          </a:p>
        </p:txBody>
      </p:sp>
      <p:sp>
        <p:nvSpPr>
          <p:cNvPr id="50" name="Google Shape;50;p22"/>
          <p:cNvSpPr txBox="1">
            <a:spLocks noGrp="1"/>
          </p:cNvSpPr>
          <p:nvPr>
            <p:ph type="body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>
            <a:endParaRPr/>
          </a:p>
        </p:txBody>
      </p:sp>
      <p:sp>
        <p:nvSpPr>
          <p:cNvPr id="51" name="Google Shape;51;p22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2" name="Google Shape;52;p22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3" name="Google Shape;53;p22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Picture with Caption" type="picTx">
  <p:cSld name="PICTURE_WITH_CAPTION_TEXT">
    <p:spTree>
      <p:nvGrpSpPr>
        <p:cNvPr id="1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Google Shape;55;p23"/>
          <p:cNvSpPr txBox="1"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6" name="Google Shape;56;p23"/>
          <p:cNvSpPr>
            <a:spLocks noGrp="1"/>
          </p:cNvSpPr>
          <p:nvPr>
            <p:ph type="pic" idx="2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</p:sp>
      <p:sp>
        <p:nvSpPr>
          <p:cNvPr id="57" name="Google Shape;57;p23"/>
          <p:cNvSpPr txBox="1">
            <a:spLocks noGrp="1"/>
          </p:cNvSpPr>
          <p:nvPr>
            <p:ph type="body" idx="1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>
            <a:endParaRPr/>
          </a:p>
        </p:txBody>
      </p:sp>
      <p:sp>
        <p:nvSpPr>
          <p:cNvPr id="58" name="Google Shape;58;p23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9" name="Google Shape;59;p23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0" name="Google Shape;60;p23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Vertical Text" type="vertTx">
  <p:cSld name="VERTICAL_TEXT">
    <p:spTree>
      <p:nvGrpSpPr>
        <p:cNvPr id="1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Google Shape;62;p24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3" name="Google Shape;63;p24"/>
          <p:cNvSpPr txBox="1">
            <a:spLocks noGrp="1"/>
          </p:cNvSpPr>
          <p:nvPr>
            <p:ph type="body" idx="1"/>
          </p:nvPr>
        </p:nvSpPr>
        <p:spPr>
          <a:xfrm rot="5400000">
            <a:off x="3920331" y="-1256506"/>
            <a:ext cx="4351338" cy="10515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64" name="Google Shape;64;p24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5" name="Google Shape;65;p24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6" name="Google Shape;66;p24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Vertical Title and Text" type="vertTitleAndTx">
  <p:cSld name="VERTICAL_TITLE_AND_VERTICAL_TEXT">
    <p:spTree>
      <p:nvGrpSpPr>
        <p:cNvPr id="1" name="Shape 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Google Shape;68;p25"/>
          <p:cNvSpPr txBox="1">
            <a:spLocks noGrp="1"/>
          </p:cNvSpPr>
          <p:nvPr>
            <p:ph type="title"/>
          </p:nvPr>
        </p:nvSpPr>
        <p:spPr>
          <a:xfrm rot="5400000">
            <a:off x="7133431" y="1956594"/>
            <a:ext cx="5811838" cy="2628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9" name="Google Shape;69;p25"/>
          <p:cNvSpPr txBox="1">
            <a:spLocks noGrp="1"/>
          </p:cNvSpPr>
          <p:nvPr>
            <p:ph type="body" idx="1"/>
          </p:nvPr>
        </p:nvSpPr>
        <p:spPr>
          <a:xfrm rot="5400000">
            <a:off x="1799431" y="-596106"/>
            <a:ext cx="5811838" cy="7734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70" name="Google Shape;70;p25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1" name="Google Shape;71;p25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2" name="Google Shape;72;p25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11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11" name="Google Shape;11;p11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marR="0" lvl="0" indent="-4064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810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2" name="Google Shape;12;p11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3" name="Google Shape;13;p11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4" name="Google Shape;14;p11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5" Type="http://schemas.openxmlformats.org/officeDocument/2006/relationships/hyperlink" Target="http://www.coolmilk.com/" TargetMode="External"/><Relationship Id="rId4" Type="http://schemas.openxmlformats.org/officeDocument/2006/relationships/image" Target="../media/image2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png"/><Relationship Id="rId4" Type="http://schemas.openxmlformats.org/officeDocument/2006/relationships/image" Target="../media/image2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.png"/><Relationship Id="rId4" Type="http://schemas.openxmlformats.org/officeDocument/2006/relationships/image" Target="../media/image2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2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8.png"/><Relationship Id="rId4" Type="http://schemas.openxmlformats.org/officeDocument/2006/relationships/image" Target="../media/image2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0.png"/><Relationship Id="rId5" Type="http://schemas.openxmlformats.org/officeDocument/2006/relationships/image" Target="../media/image9.png"/><Relationship Id="rId4" Type="http://schemas.openxmlformats.org/officeDocument/2006/relationships/image" Target="../media/image2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7" name="Google Shape;77;p26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5334000" y="0"/>
            <a:ext cx="6858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78" name="Google Shape;78;p26"/>
          <p:cNvSpPr txBox="1"/>
          <p:nvPr/>
        </p:nvSpPr>
        <p:spPr>
          <a:xfrm>
            <a:off x="945351" y="3807308"/>
            <a:ext cx="3382967" cy="105205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0" marR="0" lvl="0" indent="0" algn="l" rtl="0">
              <a:lnSpc>
                <a:spcPct val="120000"/>
              </a:lnSpc>
              <a:spcBef>
                <a:spcPts val="600"/>
              </a:spcBef>
              <a:spcAft>
                <a:spcPts val="0"/>
              </a:spcAft>
              <a:buNone/>
            </a:pPr>
            <a:r>
              <a:rPr lang="en-US"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Information Session</a:t>
            </a:r>
            <a:endParaRPr/>
          </a:p>
        </p:txBody>
      </p:sp>
      <p:sp>
        <p:nvSpPr>
          <p:cNvPr id="79" name="Google Shape;79;p26"/>
          <p:cNvSpPr txBox="1"/>
          <p:nvPr/>
        </p:nvSpPr>
        <p:spPr>
          <a:xfrm>
            <a:off x="534344" y="2385421"/>
            <a:ext cx="4440778" cy="14218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800"/>
              <a:buFont typeface="Arial"/>
              <a:buNone/>
            </a:pPr>
            <a:r>
              <a:rPr lang="en-US" sz="48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Maple, Oak and Chestnut Class</a:t>
            </a:r>
            <a:endParaRPr sz="1400" b="0" i="0" u="none" strike="noStrike" cap="non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80" name="Google Shape;80;p26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1907252" y="234714"/>
            <a:ext cx="1415385" cy="1943156"/>
          </a:xfrm>
          <a:prstGeom prst="rect">
            <a:avLst/>
          </a:prstGeom>
          <a:noFill/>
          <a:ln>
            <a:noFill/>
          </a:ln>
        </p:spPr>
      </p:pic>
      <p:sp>
        <p:nvSpPr>
          <p:cNvPr id="81" name="Google Shape;81;p26"/>
          <p:cNvSpPr/>
          <p:nvPr/>
        </p:nvSpPr>
        <p:spPr>
          <a:xfrm>
            <a:off x="5334000" y="0"/>
            <a:ext cx="1027471" cy="6858000"/>
          </a:xfrm>
          <a:prstGeom prst="rect">
            <a:avLst/>
          </a:prstGeom>
          <a:gradFill>
            <a:gsLst>
              <a:gs pos="0">
                <a:schemeClr val="lt1"/>
              </a:gs>
              <a:gs pos="100000">
                <a:srgbClr val="FFFFFF">
                  <a:alpha val="0"/>
                </a:srgbClr>
              </a:gs>
            </a:gsLst>
            <a:lin ang="0" scaled="0"/>
          </a:gra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" name="Google Shape;86;p27"/>
          <p:cNvSpPr txBox="1">
            <a:spLocks noGrp="1"/>
          </p:cNvSpPr>
          <p:nvPr>
            <p:ph type="title"/>
          </p:nvPr>
        </p:nvSpPr>
        <p:spPr>
          <a:xfrm>
            <a:off x="5890626" y="749858"/>
            <a:ext cx="5683045" cy="100065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400"/>
              <a:buFont typeface="Architects Daughter"/>
              <a:buNone/>
            </a:pPr>
            <a:r>
              <a:rPr lang="en-US" sz="4800" b="1">
                <a:latin typeface="Calibri"/>
                <a:ea typeface="Calibri"/>
                <a:cs typeface="Calibri"/>
                <a:sym typeface="Calibri"/>
              </a:rPr>
              <a:t>Agenda</a:t>
            </a:r>
            <a:endParaRPr sz="4000"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87" name="Google Shape;87;p27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1209235" y="5644516"/>
            <a:ext cx="728872" cy="1000655"/>
          </a:xfrm>
          <a:prstGeom prst="rect">
            <a:avLst/>
          </a:prstGeom>
          <a:noFill/>
          <a:ln>
            <a:noFill/>
          </a:ln>
        </p:spPr>
      </p:pic>
      <p:sp>
        <p:nvSpPr>
          <p:cNvPr id="88" name="Google Shape;88;p27"/>
          <p:cNvSpPr txBox="1"/>
          <p:nvPr/>
        </p:nvSpPr>
        <p:spPr>
          <a:xfrm>
            <a:off x="7183056" y="1740495"/>
            <a:ext cx="4549535" cy="211499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 fontScale="25000" lnSpcReduction="20000"/>
          </a:bodyPr>
          <a:lstStyle/>
          <a:p>
            <a:pPr marL="0" marR="0" lvl="0" indent="8890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ct val="90323"/>
              <a:buFont typeface="Arial"/>
              <a:buNone/>
            </a:pPr>
            <a:endParaRPr sz="6200" b="0" i="0" u="none" strike="noStrike" cap="non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57150" marR="0" lvl="0" indent="-120650" algn="l" rtl="0">
              <a:lnSpc>
                <a:spcPct val="120000"/>
              </a:lnSpc>
              <a:spcBef>
                <a:spcPts val="600"/>
              </a:spcBef>
              <a:spcAft>
                <a:spcPts val="0"/>
              </a:spcAft>
              <a:buClr>
                <a:srgbClr val="FFC000"/>
              </a:buClr>
              <a:buSzPct val="95000"/>
              <a:buFont typeface="Noto Sans Symbols"/>
              <a:buChar char="❖"/>
            </a:pPr>
            <a:r>
              <a:rPr lang="en-US" sz="80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Key Class Information </a:t>
            </a:r>
            <a:endParaRPr sz="80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57150" marR="0" lvl="0" indent="-120650" algn="l" rtl="0">
              <a:lnSpc>
                <a:spcPct val="120000"/>
              </a:lnSpc>
              <a:spcBef>
                <a:spcPts val="600"/>
              </a:spcBef>
              <a:spcAft>
                <a:spcPts val="0"/>
              </a:spcAft>
              <a:buClr>
                <a:srgbClr val="FFC000"/>
              </a:buClr>
              <a:buSzPct val="95000"/>
              <a:buFont typeface="Noto Sans Symbols"/>
              <a:buChar char="❖"/>
            </a:pPr>
            <a:r>
              <a:rPr lang="en-US" sz="80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Reading Groups </a:t>
            </a:r>
            <a:endParaRPr sz="80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57150" marR="0" lvl="0" indent="-120650" algn="l" rtl="0">
              <a:lnSpc>
                <a:spcPct val="120000"/>
              </a:lnSpc>
              <a:spcBef>
                <a:spcPts val="600"/>
              </a:spcBef>
              <a:spcAft>
                <a:spcPts val="0"/>
              </a:spcAft>
              <a:buClr>
                <a:srgbClr val="FFC000"/>
              </a:buClr>
              <a:buSzPct val="95000"/>
              <a:buFont typeface="Noto Sans Symbols"/>
              <a:buChar char="❖"/>
            </a:pPr>
            <a:r>
              <a:rPr lang="en-US" sz="80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Year One Phonics Screening</a:t>
            </a:r>
            <a:endParaRPr/>
          </a:p>
          <a:p>
            <a:pPr marL="57150" marR="0" lvl="0" indent="-120650" algn="l" rtl="0">
              <a:lnSpc>
                <a:spcPct val="120000"/>
              </a:lnSpc>
              <a:spcBef>
                <a:spcPts val="600"/>
              </a:spcBef>
              <a:spcAft>
                <a:spcPts val="0"/>
              </a:spcAft>
              <a:buClr>
                <a:srgbClr val="FFC000"/>
              </a:buClr>
              <a:buSzPct val="95000"/>
              <a:buFont typeface="Noto Sans Symbols"/>
              <a:buChar char="❖"/>
            </a:pPr>
            <a:r>
              <a:rPr lang="en-US" sz="80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English </a:t>
            </a:r>
            <a:endParaRPr/>
          </a:p>
          <a:p>
            <a:pPr marL="57150" marR="0" lvl="0" indent="-120650" algn="l" rtl="0">
              <a:lnSpc>
                <a:spcPct val="120000"/>
              </a:lnSpc>
              <a:spcBef>
                <a:spcPts val="600"/>
              </a:spcBef>
              <a:spcAft>
                <a:spcPts val="0"/>
              </a:spcAft>
              <a:buClr>
                <a:srgbClr val="FFC000"/>
              </a:buClr>
              <a:buSzPct val="95000"/>
              <a:buFont typeface="Noto Sans Symbols"/>
              <a:buChar char="❖"/>
            </a:pPr>
            <a:r>
              <a:rPr lang="en-US" sz="80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Maths</a:t>
            </a:r>
            <a:endParaRPr/>
          </a:p>
          <a:p>
            <a:pPr marL="57150" marR="0" lvl="0" indent="-120650" algn="l" rtl="0">
              <a:lnSpc>
                <a:spcPct val="120000"/>
              </a:lnSpc>
              <a:spcBef>
                <a:spcPts val="600"/>
              </a:spcBef>
              <a:spcAft>
                <a:spcPts val="0"/>
              </a:spcAft>
              <a:buClr>
                <a:srgbClr val="FFC000"/>
              </a:buClr>
              <a:buSzPct val="95000"/>
              <a:buFont typeface="Noto Sans Symbols"/>
              <a:buChar char="❖"/>
            </a:pPr>
            <a:r>
              <a:rPr lang="en-US" sz="80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New this year</a:t>
            </a:r>
            <a:endParaRPr/>
          </a:p>
          <a:p>
            <a:pPr marL="0" marR="0" lvl="0" indent="0" algn="l" rtl="0">
              <a:lnSpc>
                <a:spcPct val="120000"/>
              </a:lnSpc>
              <a:spcBef>
                <a:spcPts val="600"/>
              </a:spcBef>
              <a:spcAft>
                <a:spcPts val="0"/>
              </a:spcAft>
              <a:buNone/>
            </a:pPr>
            <a:endParaRPr sz="80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57150" marR="0" lvl="0" indent="63500" algn="l" rtl="0">
              <a:lnSpc>
                <a:spcPct val="120000"/>
              </a:lnSpc>
              <a:spcBef>
                <a:spcPts val="600"/>
              </a:spcBef>
              <a:spcAft>
                <a:spcPts val="0"/>
              </a:spcAft>
              <a:buClr>
                <a:srgbClr val="FFC000"/>
              </a:buClr>
              <a:buSzPts val="1900"/>
              <a:buFont typeface="Noto Sans Symbols"/>
              <a:buNone/>
            </a:pPr>
            <a:endParaRPr sz="1900" b="0" i="0" u="none" strike="noStrike" cap="non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lnSpc>
                <a:spcPct val="90000"/>
              </a:lnSpc>
              <a:spcBef>
                <a:spcPts val="60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</a:pPr>
            <a:endParaRPr sz="1900" b="0" i="0" u="none" strike="noStrike" cap="non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57150" marR="0" lvl="0" indent="63500" algn="l" rtl="0">
              <a:lnSpc>
                <a:spcPct val="90000"/>
              </a:lnSpc>
              <a:spcBef>
                <a:spcPts val="600"/>
              </a:spcBef>
              <a:spcAft>
                <a:spcPts val="0"/>
              </a:spcAft>
              <a:buClr>
                <a:srgbClr val="FFC000"/>
              </a:buClr>
              <a:buSzPts val="1900"/>
              <a:buFont typeface="Noto Sans Symbols"/>
              <a:buNone/>
            </a:pPr>
            <a:endParaRPr sz="1900" b="0" i="0" u="none" strike="noStrike" cap="non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89" name="Google Shape;89;p27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871836" y="840145"/>
            <a:ext cx="5177710" cy="517771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4" name="Google Shape;94;p28"/>
          <p:cNvPicPr preferRelativeResize="0"/>
          <p:nvPr/>
        </p:nvPicPr>
        <p:blipFill rotWithShape="1">
          <a:blip r:embed="rId3">
            <a:alphaModFix/>
          </a:blip>
          <a:srcRect r="80334"/>
          <a:stretch/>
        </p:blipFill>
        <p:spPr>
          <a:xfrm>
            <a:off x="10187638" y="0"/>
            <a:ext cx="2023046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95" name="Google Shape;95;p28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354422" y="5642288"/>
            <a:ext cx="728872" cy="1000655"/>
          </a:xfrm>
          <a:prstGeom prst="rect">
            <a:avLst/>
          </a:prstGeom>
          <a:noFill/>
          <a:ln>
            <a:noFill/>
          </a:ln>
        </p:spPr>
      </p:pic>
      <p:sp>
        <p:nvSpPr>
          <p:cNvPr id="96" name="Google Shape;96;p28"/>
          <p:cNvSpPr/>
          <p:nvPr/>
        </p:nvSpPr>
        <p:spPr>
          <a:xfrm>
            <a:off x="10166555" y="1"/>
            <a:ext cx="1110595" cy="6857999"/>
          </a:xfrm>
          <a:prstGeom prst="rect">
            <a:avLst/>
          </a:prstGeom>
          <a:gradFill>
            <a:gsLst>
              <a:gs pos="0">
                <a:schemeClr val="lt1"/>
              </a:gs>
              <a:gs pos="100000">
                <a:srgbClr val="FFFFFF">
                  <a:alpha val="0"/>
                </a:srgbClr>
              </a:gs>
            </a:gsLst>
            <a:lin ang="0" scaled="0"/>
          </a:gra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97" name="Google Shape;97;p28"/>
          <p:cNvSpPr txBox="1"/>
          <p:nvPr/>
        </p:nvSpPr>
        <p:spPr>
          <a:xfrm>
            <a:off x="718858" y="797210"/>
            <a:ext cx="2000154" cy="116445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0" marR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Architects Daughter"/>
              <a:buNone/>
            </a:pPr>
            <a:r>
              <a:rPr lang="en-US" sz="28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Essential Equipment</a:t>
            </a:r>
            <a:endParaRPr sz="2800" b="0" i="0" u="none" strike="noStrike" cap="non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98" name="Google Shape;98;p28"/>
          <p:cNvSpPr txBox="1"/>
          <p:nvPr/>
        </p:nvSpPr>
        <p:spPr>
          <a:xfrm>
            <a:off x="2813493" y="717181"/>
            <a:ext cx="6331586" cy="242779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228600" marR="0" lvl="0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Char char="•"/>
            </a:pPr>
            <a:r>
              <a:rPr lang="en-US" sz="2000" b="0" i="0" u="none" strike="noStrike" cap="none" dirty="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Book bag</a:t>
            </a:r>
            <a:endParaRPr dirty="0"/>
          </a:p>
          <a:p>
            <a:pPr marL="228600" marR="0" lvl="0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Char char="•"/>
            </a:pPr>
            <a:r>
              <a:rPr lang="en-US" sz="2000" b="0" i="0" u="none" strike="noStrike" cap="none" dirty="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Water Bottle</a:t>
            </a:r>
            <a:endParaRPr dirty="0"/>
          </a:p>
          <a:p>
            <a:pPr marL="228600" marR="0" lvl="0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Char char="•"/>
            </a:pPr>
            <a:r>
              <a:rPr lang="en-US" sz="2000" b="0" i="0" u="none" strike="noStrike" cap="none" dirty="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Coat</a:t>
            </a:r>
            <a:endParaRPr dirty="0"/>
          </a:p>
          <a:p>
            <a:pPr marL="228600" marR="0" lvl="0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Char char="•"/>
            </a:pPr>
            <a:r>
              <a:rPr lang="en-US" sz="2000" b="0" i="0" u="none" strike="noStrike" cap="none" dirty="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Spare underwear and change of clothes</a:t>
            </a:r>
            <a:endParaRPr dirty="0"/>
          </a:p>
          <a:p>
            <a:pPr marL="228600" marR="0" lvl="0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Char char="•"/>
            </a:pPr>
            <a:r>
              <a:rPr lang="en-US" sz="2000" b="0" i="0" u="none" strike="noStrike" cap="none" dirty="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Sun hat in summer. Warm hat and gloves in winter</a:t>
            </a:r>
            <a:endParaRPr dirty="0"/>
          </a:p>
          <a:p>
            <a:pPr marL="228600" marR="0" lvl="0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Char char="•"/>
            </a:pPr>
            <a:r>
              <a:rPr lang="en-US" sz="2000" b="0" i="0" u="none" strike="noStrike" cap="none" dirty="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PE kit to be worn on PE days and /or if your child is attending an afterschool sports club</a:t>
            </a:r>
            <a:endParaRPr dirty="0"/>
          </a:p>
          <a:p>
            <a:pPr marL="228600" marR="0" lvl="0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Char char="•"/>
            </a:pPr>
            <a:r>
              <a:rPr lang="en-US" sz="2000" b="0" i="0" u="none" strike="noStrike" cap="none" dirty="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Apron /old shirt for Art Club</a:t>
            </a:r>
            <a:endParaRPr dirty="0"/>
          </a:p>
          <a:p>
            <a:pPr marL="228600" marR="0" lvl="0" indent="-101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endParaRPr sz="2000" b="0" i="0" u="none" strike="noStrike" cap="none" dirty="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228600" marR="0" lvl="0" indent="-101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2000" b="0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2000" b="0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99" name="Google Shape;99;p28"/>
          <p:cNvSpPr txBox="1"/>
          <p:nvPr/>
        </p:nvSpPr>
        <p:spPr>
          <a:xfrm>
            <a:off x="958376" y="3763146"/>
            <a:ext cx="1135551" cy="67954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0" marR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600"/>
              <a:buFont typeface="Architects Daughter"/>
              <a:buNone/>
            </a:pPr>
            <a:r>
              <a:rPr lang="en-US" sz="2800" b="1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Snack </a:t>
            </a:r>
            <a:endParaRPr sz="2800" b="0" i="0" u="none" strike="noStrike" cap="non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00" name="Google Shape;100;p28"/>
          <p:cNvSpPr txBox="1"/>
          <p:nvPr/>
        </p:nvSpPr>
        <p:spPr>
          <a:xfrm>
            <a:off x="973933" y="5159710"/>
            <a:ext cx="1177853" cy="67954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0" marR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600"/>
              <a:buFont typeface="Architects Daughter"/>
              <a:buNone/>
            </a:pPr>
            <a:r>
              <a:rPr lang="en-US" sz="2800" b="1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Lunch</a:t>
            </a:r>
            <a:endParaRPr sz="2800" b="0" i="0" u="none" strike="noStrike" cap="non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01" name="Google Shape;101;p28"/>
          <p:cNvSpPr txBox="1"/>
          <p:nvPr/>
        </p:nvSpPr>
        <p:spPr>
          <a:xfrm>
            <a:off x="2813493" y="3833475"/>
            <a:ext cx="7207500" cy="118557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228600" marR="0" lvl="0" indent="-22860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Char char="•"/>
            </a:pPr>
            <a:r>
              <a:rPr lang="en-US" sz="2000" b="0" i="0" u="none" strike="noStrike" cap="none" dirty="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Fruit is provided for a snack each day, funded by the government. </a:t>
            </a:r>
            <a:endParaRPr sz="2000" b="0" i="0" u="none" strike="noStrike" cap="none" dirty="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228600" marR="0" lvl="0" indent="-22860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Char char="•"/>
            </a:pPr>
            <a:r>
              <a:rPr lang="en-US" sz="2000" b="0" i="0" u="none" strike="noStrike" cap="none" dirty="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Milk can be ordered. Please sign up at </a:t>
            </a:r>
            <a:r>
              <a:rPr lang="en-US" sz="1400" b="0" i="0" u="none" strike="noStrike" cap="none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 </a:t>
            </a:r>
            <a:r>
              <a:rPr lang="en-US" sz="2000" b="0" i="0" u="sng" strike="noStrike" cap="none" dirty="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  <a:hlinkClick r:id="rId5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www.coolmilk.com</a:t>
            </a:r>
            <a:r>
              <a:rPr lang="en-US" sz="2000" b="0" i="0" u="sng" strike="noStrike" cap="none" dirty="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  </a:t>
            </a:r>
          </a:p>
          <a:p>
            <a:pPr marR="0" lvl="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2000"/>
            </a:pPr>
            <a:r>
              <a:rPr lang="en-US" sz="2000" b="0" i="0" u="none" strike="noStrike" cap="none" dirty="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Milk is free for all children on means-tested Free School Meals. </a:t>
            </a:r>
            <a:endParaRPr sz="2000" b="0" i="0" u="none" strike="noStrike" cap="none" dirty="0">
              <a:solidFill>
                <a:srgbClr val="FFFFFF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02" name="Google Shape;102;p28"/>
          <p:cNvSpPr txBox="1"/>
          <p:nvPr/>
        </p:nvSpPr>
        <p:spPr>
          <a:xfrm>
            <a:off x="2813493" y="5159710"/>
            <a:ext cx="7058094" cy="16311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285750" marR="0" lvl="0" indent="-2857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Char char="•"/>
            </a:pPr>
            <a:r>
              <a:rPr lang="en-US" sz="2000" b="0" i="0" u="none" strike="noStrike" cap="none" dirty="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Menus are available on the school website to discuss at home.</a:t>
            </a:r>
            <a:endParaRPr sz="2000" b="0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285750" marR="0" lvl="0" indent="-2857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Char char="•"/>
            </a:pPr>
            <a:r>
              <a:rPr lang="en-US" sz="2000" b="0" i="0" u="none" strike="noStrike" cap="none" dirty="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School dinners need to be preordered. </a:t>
            </a:r>
            <a:endParaRPr dirty="0"/>
          </a:p>
          <a:p>
            <a:pPr marL="285750" marR="0" lvl="0" indent="-2857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Char char="•"/>
            </a:pPr>
            <a:r>
              <a:rPr lang="en-US" sz="2000" b="0" i="0" u="none" strike="noStrike" cap="none" dirty="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Alternatively, you can provide a packed lunch. If your child has a packed lunch, please make sure any preordered school lunches for that day have been cancelled.</a:t>
            </a:r>
            <a:endParaRPr sz="2000" b="0" i="0" u="none" strike="noStrike" cap="none" dirty="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03" name="Google Shape;103;p28"/>
          <p:cNvSpPr txBox="1"/>
          <p:nvPr/>
        </p:nvSpPr>
        <p:spPr>
          <a:xfrm>
            <a:off x="218140" y="3294885"/>
            <a:ext cx="2673026" cy="54076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200"/>
              <a:buFont typeface="Architects Daughter"/>
              <a:buNone/>
            </a:pPr>
            <a:r>
              <a:rPr lang="en-US" sz="2800" b="1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Toys from Home </a:t>
            </a:r>
            <a:endParaRPr sz="2800" b="0" i="0" u="none" strike="noStrike" cap="non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04" name="Google Shape;104;p28"/>
          <p:cNvSpPr txBox="1"/>
          <p:nvPr/>
        </p:nvSpPr>
        <p:spPr>
          <a:xfrm>
            <a:off x="0" y="215057"/>
            <a:ext cx="8810650" cy="43224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22860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b="0" i="0" u="none" strike="noStrike" cap="none">
                <a:solidFill>
                  <a:srgbClr val="EB6E19"/>
                </a:solidFill>
                <a:latin typeface="Calibri"/>
                <a:ea typeface="Calibri"/>
                <a:cs typeface="Calibri"/>
                <a:sym typeface="Calibri"/>
              </a:rPr>
              <a:t>Please ensure everything coming into school is named!</a:t>
            </a:r>
            <a:endParaRPr sz="2000" b="0" i="0" u="none" strike="noStrike" cap="non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20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05" name="Google Shape;105;p28"/>
          <p:cNvSpPr txBox="1"/>
          <p:nvPr/>
        </p:nvSpPr>
        <p:spPr>
          <a:xfrm>
            <a:off x="2813493" y="3364470"/>
            <a:ext cx="7823854" cy="39867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228600" marR="0" lvl="0" indent="-22860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Char char="•"/>
            </a:pPr>
            <a:r>
              <a:rPr lang="en-US" sz="20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Please </a:t>
            </a:r>
            <a:r>
              <a:rPr lang="en-US" sz="2000" b="1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do not </a:t>
            </a:r>
            <a:r>
              <a:rPr lang="en-US" sz="20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bring toys into school, as they may be lost or broken. </a:t>
            </a:r>
            <a:endParaRPr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1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0" name="Google Shape;110;p29"/>
          <p:cNvPicPr preferRelativeResize="0"/>
          <p:nvPr/>
        </p:nvPicPr>
        <p:blipFill rotWithShape="1">
          <a:blip r:embed="rId3">
            <a:alphaModFix/>
          </a:blip>
          <a:srcRect r="80334"/>
          <a:stretch/>
        </p:blipFill>
        <p:spPr>
          <a:xfrm>
            <a:off x="10187638" y="0"/>
            <a:ext cx="2023046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111" name="Google Shape;111;p29"/>
          <p:cNvSpPr txBox="1"/>
          <p:nvPr/>
        </p:nvSpPr>
        <p:spPr>
          <a:xfrm>
            <a:off x="200047" y="215057"/>
            <a:ext cx="5650146" cy="75709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800"/>
              <a:buFont typeface="Arial"/>
              <a:buNone/>
            </a:pPr>
            <a:r>
              <a:rPr lang="en-US" sz="4800" b="1" i="0" u="none" strike="noStrike" cap="non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Physical Education</a:t>
            </a:r>
            <a:endParaRPr sz="1400" b="0" i="0" u="none" strike="noStrike" cap="none" dirty="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12" name="Google Shape;112;p29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354422" y="5642288"/>
            <a:ext cx="728872" cy="1000655"/>
          </a:xfrm>
          <a:prstGeom prst="rect">
            <a:avLst/>
          </a:prstGeom>
          <a:noFill/>
          <a:ln>
            <a:noFill/>
          </a:ln>
        </p:spPr>
      </p:pic>
      <p:sp>
        <p:nvSpPr>
          <p:cNvPr id="113" name="Google Shape;113;p29"/>
          <p:cNvSpPr/>
          <p:nvPr/>
        </p:nvSpPr>
        <p:spPr>
          <a:xfrm>
            <a:off x="10172698" y="0"/>
            <a:ext cx="1242553" cy="6857999"/>
          </a:xfrm>
          <a:prstGeom prst="rect">
            <a:avLst/>
          </a:prstGeom>
          <a:gradFill>
            <a:gsLst>
              <a:gs pos="0">
                <a:schemeClr val="lt1"/>
              </a:gs>
              <a:gs pos="100000">
                <a:srgbClr val="FFFFFF">
                  <a:alpha val="0"/>
                </a:srgbClr>
              </a:gs>
            </a:gsLst>
            <a:lin ang="0" scaled="0"/>
          </a:gra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14" name="Google Shape;114;p29"/>
          <p:cNvSpPr txBox="1"/>
          <p:nvPr/>
        </p:nvSpPr>
        <p:spPr>
          <a:xfrm>
            <a:off x="200047" y="972147"/>
            <a:ext cx="10515600" cy="11735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 fontScale="97500"/>
          </a:bodyPr>
          <a:lstStyle/>
          <a:p>
            <a:pPr marL="0" marR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ct val="100000"/>
              <a:buFont typeface="Architects Daughter"/>
              <a:buNone/>
            </a:pPr>
            <a:br>
              <a:rPr lang="en-US" sz="31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</a:br>
            <a:endParaRPr sz="3100" b="0" i="0" u="none" strike="noStrike" cap="none">
              <a:solidFill>
                <a:srgbClr val="C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15" name="Google Shape;115;p29"/>
          <p:cNvSpPr txBox="1"/>
          <p:nvPr/>
        </p:nvSpPr>
        <p:spPr>
          <a:xfrm>
            <a:off x="5584695" y="866152"/>
            <a:ext cx="3535560" cy="20928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520"/>
              <a:buFont typeface="Arial"/>
              <a:buNone/>
            </a:pPr>
            <a:r>
              <a:rPr lang="en-US" sz="2000" b="1" i="0" u="none" strike="noStrike" cap="none" dirty="0">
                <a:solidFill>
                  <a:srgbClr val="C00000"/>
                </a:solidFill>
                <a:latin typeface="Calibri"/>
                <a:ea typeface="Calibri"/>
                <a:cs typeface="Calibri"/>
                <a:sym typeface="Calibri"/>
              </a:rPr>
              <a:t>PE Must dos</a:t>
            </a:r>
            <a:r>
              <a:rPr lang="en-US" sz="2000" b="0" i="0" u="none" strike="noStrike" cap="none" dirty="0">
                <a:solidFill>
                  <a:srgbClr val="C00000"/>
                </a:solidFill>
                <a:latin typeface="Calibri"/>
                <a:ea typeface="Calibri"/>
                <a:cs typeface="Calibri"/>
                <a:sym typeface="Calibri"/>
              </a:rPr>
              <a:t> </a:t>
            </a:r>
            <a:endParaRPr sz="2000" b="0" i="0" u="none" strike="noStrike" cap="none" dirty="0">
              <a:solidFill>
                <a:srgbClr val="C0000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257175" marR="0" lvl="0" indent="-257175" algn="l" rtl="0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rgbClr val="000000"/>
              </a:buClr>
              <a:buSzPts val="2520"/>
              <a:buFont typeface="Arial"/>
              <a:buChar char="•"/>
            </a:pPr>
            <a:r>
              <a:rPr lang="en-US" sz="2000" b="0" i="0" u="none" strike="noStrike" cap="none" dirty="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Please make sure long hair is tied up</a:t>
            </a:r>
            <a:endParaRPr sz="2000" b="0" i="0" u="none" strike="noStrike" cap="none" dirty="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257175" marR="0" lvl="0" indent="-257175" algn="l" rtl="0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rgbClr val="000000"/>
              </a:buClr>
              <a:buSzPts val="2520"/>
              <a:buFont typeface="Arial"/>
              <a:buChar char="•"/>
            </a:pPr>
            <a:r>
              <a:rPr lang="en-US" sz="2000" b="0" i="0" u="none" strike="noStrike" cap="none" dirty="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Please tape earrings for safety reasons or take them out if possible</a:t>
            </a:r>
            <a:endParaRPr sz="2000" b="0" i="0" u="none" strike="noStrike" cap="none" dirty="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16" name="Google Shape;116;p29"/>
          <p:cNvSpPr txBox="1"/>
          <p:nvPr/>
        </p:nvSpPr>
        <p:spPr>
          <a:xfrm>
            <a:off x="324656" y="1028390"/>
            <a:ext cx="3535560" cy="163425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520"/>
              <a:buFont typeface="Arial"/>
              <a:buNone/>
            </a:pPr>
            <a:r>
              <a:rPr lang="en-US" sz="2000" b="1" i="0" u="none" strike="noStrike" cap="none">
                <a:solidFill>
                  <a:srgbClr val="C00000"/>
                </a:solidFill>
                <a:latin typeface="Calibri"/>
                <a:ea typeface="Calibri"/>
                <a:cs typeface="Calibri"/>
                <a:sym typeface="Calibri"/>
              </a:rPr>
              <a:t>PE Days</a:t>
            </a:r>
            <a:r>
              <a:rPr lang="en-US" sz="2000" b="0" i="0" u="none" strike="noStrike" cap="none">
                <a:solidFill>
                  <a:srgbClr val="C00000"/>
                </a:solidFill>
                <a:latin typeface="Calibri"/>
                <a:ea typeface="Calibri"/>
                <a:cs typeface="Calibri"/>
                <a:sym typeface="Calibri"/>
              </a:rPr>
              <a:t> </a:t>
            </a:r>
            <a:endParaRPr sz="2000" b="0" i="0" u="none" strike="noStrike" cap="none">
              <a:solidFill>
                <a:srgbClr val="C0000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257175" marR="0" lvl="0" indent="-257175" algn="l" rtl="0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rgbClr val="000000"/>
              </a:buClr>
              <a:buSzPts val="2520"/>
              <a:buFont typeface="Arial"/>
              <a:buChar char="•"/>
            </a:pPr>
            <a:r>
              <a:rPr lang="en-US" sz="20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Maple - Monday</a:t>
            </a:r>
            <a:endParaRPr sz="2000" b="0" i="0" u="none" strike="noStrike" cap="non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257175" marR="0" lvl="0" indent="-257175" algn="l" rtl="0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rgbClr val="000000"/>
              </a:buClr>
              <a:buSzPts val="2520"/>
              <a:buFont typeface="Arial"/>
              <a:buChar char="•"/>
            </a:pPr>
            <a:r>
              <a:rPr lang="en-US" sz="20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Oak -  Wednesday </a:t>
            </a:r>
            <a:endParaRPr sz="2000" b="0" i="0" u="none" strike="noStrike" cap="non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257175" marR="0" lvl="0" indent="-257175" algn="l" rtl="0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rgbClr val="000000"/>
              </a:buClr>
              <a:buSzPts val="2520"/>
              <a:buFont typeface="Arial"/>
              <a:buChar char="•"/>
            </a:pPr>
            <a:r>
              <a:rPr lang="en-US" sz="20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Chestnut - Friday</a:t>
            </a:r>
            <a:r>
              <a:rPr lang="en-US" sz="252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endParaRPr sz="2800" b="0" i="0" u="none" strike="noStrike" cap="non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17" name="Google Shape;117;p29"/>
          <p:cNvPicPr preferRelativeResize="0"/>
          <p:nvPr/>
        </p:nvPicPr>
        <p:blipFill rotWithShape="1">
          <a:blip r:embed="rId5">
            <a:alphaModFix/>
          </a:blip>
          <a:srcRect t="18187"/>
          <a:stretch/>
        </p:blipFill>
        <p:spPr>
          <a:xfrm>
            <a:off x="1156542" y="3117806"/>
            <a:ext cx="8602609" cy="3593689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1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" name="Google Shape;122;p30"/>
          <p:cNvPicPr preferRelativeResize="0"/>
          <p:nvPr/>
        </p:nvPicPr>
        <p:blipFill rotWithShape="1">
          <a:blip r:embed="rId3">
            <a:alphaModFix/>
          </a:blip>
          <a:srcRect r="80334"/>
          <a:stretch/>
        </p:blipFill>
        <p:spPr>
          <a:xfrm>
            <a:off x="10187638" y="0"/>
            <a:ext cx="2023046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123" name="Google Shape;123;p30"/>
          <p:cNvSpPr txBox="1"/>
          <p:nvPr/>
        </p:nvSpPr>
        <p:spPr>
          <a:xfrm>
            <a:off x="200047" y="215057"/>
            <a:ext cx="5650146" cy="75709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800"/>
              <a:buFont typeface="Arial"/>
              <a:buNone/>
            </a:pPr>
            <a:r>
              <a:rPr lang="en-US" sz="4800" b="1" i="0" u="none" strike="noStrike" cap="non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Weekly timetable</a:t>
            </a:r>
            <a:endParaRPr sz="1400" b="0" i="0" u="none" strike="noStrike" cap="none" dirty="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24" name="Google Shape;124;p30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354422" y="5642288"/>
            <a:ext cx="728872" cy="1000655"/>
          </a:xfrm>
          <a:prstGeom prst="rect">
            <a:avLst/>
          </a:prstGeom>
          <a:noFill/>
          <a:ln>
            <a:noFill/>
          </a:ln>
        </p:spPr>
      </p:pic>
      <p:sp>
        <p:nvSpPr>
          <p:cNvPr id="125" name="Google Shape;125;p30"/>
          <p:cNvSpPr/>
          <p:nvPr/>
        </p:nvSpPr>
        <p:spPr>
          <a:xfrm>
            <a:off x="10187637" y="-1"/>
            <a:ext cx="1207949" cy="6857999"/>
          </a:xfrm>
          <a:prstGeom prst="rect">
            <a:avLst/>
          </a:prstGeom>
          <a:gradFill>
            <a:gsLst>
              <a:gs pos="0">
                <a:schemeClr val="lt1"/>
              </a:gs>
              <a:gs pos="100000">
                <a:srgbClr val="FFFFFF">
                  <a:alpha val="0"/>
                </a:srgbClr>
              </a:gs>
            </a:gsLst>
            <a:lin ang="0" scaled="0"/>
          </a:gra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26" name="Google Shape;126;p30"/>
          <p:cNvSpPr txBox="1"/>
          <p:nvPr/>
        </p:nvSpPr>
        <p:spPr>
          <a:xfrm>
            <a:off x="200047" y="1484671"/>
            <a:ext cx="9507792" cy="461660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b="0" i="0" u="none" strike="noStrike" cap="none" dirty="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Please click on the</a:t>
            </a:r>
            <a:r>
              <a:rPr lang="en-US" sz="2000" dirty="0">
                <a:latin typeface="Calibri"/>
                <a:ea typeface="Calibri"/>
                <a:cs typeface="Calibri"/>
                <a:sym typeface="Calibri"/>
              </a:rPr>
              <a:t> individual class page icon</a:t>
            </a:r>
            <a:r>
              <a:rPr lang="en-US" sz="2000" b="0" i="0" u="none" strike="noStrike" cap="none" dirty="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 for your</a:t>
            </a:r>
            <a:r>
              <a:rPr lang="en-US" sz="2000" dirty="0">
                <a:latin typeface="Calibri"/>
                <a:ea typeface="Calibri"/>
                <a:cs typeface="Calibri"/>
                <a:sym typeface="Calibri"/>
              </a:rPr>
              <a:t> child’s </a:t>
            </a:r>
            <a:r>
              <a:rPr lang="en-US" sz="2000" b="0" i="0" u="none" strike="noStrike" cap="none" dirty="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weekly timetable.</a:t>
            </a: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lang="en-US" sz="2000" b="0" i="0" u="none" strike="noStrike" cap="none" dirty="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lang="en-US" sz="2000" b="0" i="0" u="none" strike="noStrike" cap="none" dirty="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b="0" i="0" u="none" strike="noStrike" cap="none" dirty="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Please also note that </a:t>
            </a:r>
            <a:r>
              <a:rPr lang="en-US" sz="2000" b="1" i="0" u="none" strike="noStrike" cap="none" dirty="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‘Show and Tell’ </a:t>
            </a:r>
            <a:r>
              <a:rPr lang="en-US" sz="2000" dirty="0">
                <a:latin typeface="Calibri"/>
                <a:ea typeface="Calibri"/>
                <a:cs typeface="Calibri"/>
                <a:sym typeface="Calibri"/>
              </a:rPr>
              <a:t>will be </a:t>
            </a:r>
            <a:r>
              <a:rPr lang="en-US" sz="2000" b="0" i="0" u="none" strike="noStrike" cap="none" dirty="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on </a:t>
            </a:r>
            <a:r>
              <a:rPr lang="en-US" sz="2000" b="1" i="0" u="none" strike="noStrike" cap="none" dirty="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Mondays only</a:t>
            </a:r>
            <a:r>
              <a:rPr lang="en-US" sz="2000" b="0" i="0" u="none" strike="noStrike" cap="none" dirty="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. </a:t>
            </a: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lang="en-US" sz="2000" b="0" i="0" u="none" strike="noStrike" cap="none" dirty="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b="0" i="0" u="none" strike="noStrike" cap="none" dirty="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Appropriate things to share include:  </a:t>
            </a:r>
          </a:p>
          <a:p>
            <a:pPr marL="342900" marR="0" lvl="0" indent="-3429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US" sz="2000" b="0" i="0" u="none" strike="noStrike" cap="none" dirty="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items related to the topic of the term.</a:t>
            </a:r>
          </a:p>
          <a:p>
            <a:pPr marL="342900" lvl="0" indent="-342900">
              <a:buFont typeface="Arial" panose="020B0604020202020204" pitchFamily="34" charset="0"/>
              <a:buChar char="•"/>
            </a:pPr>
            <a:r>
              <a:rPr lang="en-US" sz="2000" dirty="0">
                <a:latin typeface="Calibri"/>
                <a:ea typeface="Calibri"/>
                <a:cs typeface="Calibri"/>
                <a:sym typeface="Calibri"/>
              </a:rPr>
              <a:t>certificates/medals</a:t>
            </a:r>
          </a:p>
          <a:p>
            <a:pPr marL="342900" lvl="0" indent="-342900">
              <a:buFont typeface="Arial" panose="020B0604020202020204" pitchFamily="34" charset="0"/>
              <a:buChar char="•"/>
            </a:pPr>
            <a:r>
              <a:rPr lang="en-US" sz="2000" dirty="0">
                <a:latin typeface="Calibri"/>
                <a:ea typeface="Calibri"/>
                <a:cs typeface="Calibri"/>
                <a:sym typeface="Calibri"/>
              </a:rPr>
              <a:t>photos of a recent holiday/learning experience</a:t>
            </a:r>
          </a:p>
          <a:p>
            <a:pPr lvl="0"/>
            <a:endParaRPr lang="en-US" sz="2000" dirty="0">
              <a:latin typeface="Calibri"/>
              <a:ea typeface="Calibri"/>
              <a:cs typeface="Calibri"/>
              <a:sym typeface="Calibri"/>
            </a:endParaRPr>
          </a:p>
          <a:p>
            <a:pPr lvl="0"/>
            <a:endParaRPr lang="en-US" sz="2000" dirty="0">
              <a:latin typeface="Calibri"/>
              <a:ea typeface="Calibri"/>
              <a:cs typeface="Calibri"/>
              <a:sym typeface="Calibri"/>
            </a:endParaRPr>
          </a:p>
          <a:p>
            <a: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endParaRPr lang="en-US" sz="2000" b="0" i="0" u="none" strike="noStrike" cap="none" dirty="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lang="en-US" sz="2000" b="0" i="0" u="none" strike="noStrike" cap="none" dirty="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lang="en-US" sz="2000" dirty="0"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1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1" name="Google Shape;131;p31"/>
          <p:cNvPicPr preferRelativeResize="0"/>
          <p:nvPr/>
        </p:nvPicPr>
        <p:blipFill rotWithShape="1">
          <a:blip r:embed="rId3">
            <a:alphaModFix/>
          </a:blip>
          <a:srcRect r="80334"/>
          <a:stretch/>
        </p:blipFill>
        <p:spPr>
          <a:xfrm>
            <a:off x="10187638" y="0"/>
            <a:ext cx="2023046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132" name="Google Shape;132;p31"/>
          <p:cNvSpPr txBox="1"/>
          <p:nvPr/>
        </p:nvSpPr>
        <p:spPr>
          <a:xfrm>
            <a:off x="200047" y="215057"/>
            <a:ext cx="5650146" cy="75709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800"/>
              <a:buFont typeface="Arial"/>
              <a:buNone/>
            </a:pPr>
            <a:r>
              <a:rPr lang="en-US" sz="48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Reading</a:t>
            </a:r>
            <a:endParaRPr sz="1400" b="0" i="0" u="none" strike="noStrike" cap="non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33" name="Google Shape;133;p31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354422" y="5642288"/>
            <a:ext cx="728872" cy="1000655"/>
          </a:xfrm>
          <a:prstGeom prst="rect">
            <a:avLst/>
          </a:prstGeom>
          <a:noFill/>
          <a:ln>
            <a:noFill/>
          </a:ln>
        </p:spPr>
      </p:pic>
      <p:sp>
        <p:nvSpPr>
          <p:cNvPr id="134" name="Google Shape;134;p31"/>
          <p:cNvSpPr/>
          <p:nvPr/>
        </p:nvSpPr>
        <p:spPr>
          <a:xfrm>
            <a:off x="10187638" y="-4851"/>
            <a:ext cx="1085896" cy="6857999"/>
          </a:xfrm>
          <a:prstGeom prst="rect">
            <a:avLst/>
          </a:prstGeom>
          <a:gradFill>
            <a:gsLst>
              <a:gs pos="0">
                <a:schemeClr val="lt1"/>
              </a:gs>
              <a:gs pos="100000">
                <a:srgbClr val="FFFFFF">
                  <a:alpha val="0"/>
                </a:srgbClr>
              </a:gs>
            </a:gsLst>
            <a:lin ang="0" scaled="0"/>
          </a:gra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graphicFrame>
        <p:nvGraphicFramePr>
          <p:cNvPr id="135" name="Google Shape;135;p31"/>
          <p:cNvGraphicFramePr/>
          <p:nvPr/>
        </p:nvGraphicFramePr>
        <p:xfrm>
          <a:off x="513290" y="1453928"/>
          <a:ext cx="4294700" cy="2933900"/>
        </p:xfrm>
        <a:graphic>
          <a:graphicData uri="http://schemas.openxmlformats.org/drawingml/2006/table">
            <a:tbl>
              <a:tblPr firstRow="1" firstCol="1" bandRow="1">
                <a:gradFill>
                  <a:gsLst>
                    <a:gs pos="0">
                      <a:srgbClr val="BBF6A3"/>
                    </a:gs>
                    <a:gs pos="35000">
                      <a:srgbClr val="CEF8BF"/>
                    </a:gs>
                    <a:gs pos="100000">
                      <a:srgbClr val="ECFDE5"/>
                    </a:gs>
                  </a:gsLst>
                  <a:lin ang="16200000" scaled="0"/>
                </a:gradFill>
                <a:tableStyleId>{B10CDAA7-B8A4-44E2-B14F-FD98AFC77525}</a:tableStyleId>
              </a:tblPr>
              <a:tblGrid>
                <a:gridCol w="24757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81897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431525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800"/>
                        <a:buFont typeface="Arial"/>
                        <a:buNone/>
                      </a:pPr>
                      <a:r>
                        <a:rPr lang="en-US" sz="2000" b="1" u="none" strike="noStrike" cap="none">
                          <a:solidFill>
                            <a:schemeClr val="lt1"/>
                          </a:solidFill>
                        </a:rPr>
                        <a:t>Reading Groups</a:t>
                      </a:r>
                      <a:endParaRPr sz="2000" b="1" u="none" strike="noStrike" cap="none">
                        <a:solidFill>
                          <a:schemeClr val="lt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68575" marR="68575" marT="0" marB="0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800"/>
                        <a:buFont typeface="Arial"/>
                        <a:buNone/>
                      </a:pPr>
                      <a:endParaRPr sz="1800" b="1" u="none" strike="noStrike" cap="none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68575" marR="68575" marT="0" marB="0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29825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800"/>
                        <a:buFont typeface="Arial"/>
                        <a:buNone/>
                      </a:pPr>
                      <a:r>
                        <a:rPr lang="en-US" sz="1800" b="1" u="none" strike="noStrike" cap="none">
                          <a:solidFill>
                            <a:schemeClr val="dk1"/>
                          </a:solidFill>
                        </a:rPr>
                        <a:t>Monday</a:t>
                      </a:r>
                      <a:endParaRPr sz="1800" b="1" u="none" strike="noStrike" cap="none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68575" marR="68575" marT="0" marB="0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800"/>
                        <a:buFont typeface="Arial"/>
                        <a:buNone/>
                      </a:pPr>
                      <a:r>
                        <a:rPr lang="en-US" sz="1800" b="1" u="none" strike="noStrike" cap="none">
                          <a:solidFill>
                            <a:schemeClr val="dk1"/>
                          </a:solidFill>
                        </a:rPr>
                        <a:t>Robins</a:t>
                      </a:r>
                      <a:endParaRPr sz="1800" b="1" u="none" strike="noStrike" cap="none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68575" marR="68575" marT="0" marB="0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29825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800"/>
                        <a:buFont typeface="Arial"/>
                        <a:buNone/>
                      </a:pPr>
                      <a:r>
                        <a:rPr lang="en-US" sz="1800" b="1" u="none" strike="noStrike" cap="none">
                          <a:solidFill>
                            <a:schemeClr val="dk1"/>
                          </a:solidFill>
                        </a:rPr>
                        <a:t>Tuesday</a:t>
                      </a:r>
                      <a:endParaRPr sz="1800" b="1" u="none" strike="noStrike" cap="none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68575" marR="68575" marT="0" marB="0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800"/>
                        <a:buFont typeface="Arial"/>
                        <a:buNone/>
                      </a:pPr>
                      <a:r>
                        <a:rPr lang="en-US" sz="1800" b="1" u="none" strike="noStrike" cap="none">
                          <a:solidFill>
                            <a:schemeClr val="dk1"/>
                          </a:solidFill>
                        </a:rPr>
                        <a:t>Nightingales</a:t>
                      </a:r>
                      <a:endParaRPr sz="1800" b="1" u="none" strike="noStrike" cap="none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68575" marR="68575" marT="0" marB="0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45250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800"/>
                        <a:buFont typeface="Arial"/>
                        <a:buNone/>
                      </a:pPr>
                      <a:r>
                        <a:rPr lang="en-US" sz="1800" b="1" u="none" strike="noStrike" cap="none">
                          <a:solidFill>
                            <a:schemeClr val="dk1"/>
                          </a:solidFill>
                        </a:rPr>
                        <a:t>Wednesday</a:t>
                      </a:r>
                      <a:endParaRPr sz="1800" b="1" u="none" strike="noStrike" cap="none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68575" marR="68575" marT="0" marB="0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800"/>
                        <a:buFont typeface="Arial"/>
                        <a:buNone/>
                      </a:pPr>
                      <a:r>
                        <a:rPr lang="en-US" sz="1800" b="1" u="none" strike="noStrike" cap="none">
                          <a:solidFill>
                            <a:schemeClr val="dk1"/>
                          </a:solidFill>
                        </a:rPr>
                        <a:t>Goldfinches</a:t>
                      </a:r>
                      <a:endParaRPr sz="1800" b="1" u="none" strike="noStrike" cap="none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68575" marR="68575" marT="0" marB="0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529825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800"/>
                        <a:buFont typeface="Arial"/>
                        <a:buNone/>
                      </a:pPr>
                      <a:r>
                        <a:rPr lang="en-US" sz="1800" b="1" u="none" strike="noStrike" cap="none">
                          <a:solidFill>
                            <a:schemeClr val="dk1"/>
                          </a:solidFill>
                        </a:rPr>
                        <a:t>Thursday</a:t>
                      </a:r>
                      <a:endParaRPr sz="1800" b="1" u="none" strike="noStrike" cap="none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68575" marR="68575" marT="0" marB="0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800"/>
                        <a:buFont typeface="Arial"/>
                        <a:buNone/>
                      </a:pPr>
                      <a:r>
                        <a:rPr lang="en-US" sz="1800" b="1" u="none" strike="noStrike" cap="none">
                          <a:solidFill>
                            <a:schemeClr val="dk1"/>
                          </a:solidFill>
                        </a:rPr>
                        <a:t>Sparrows</a:t>
                      </a:r>
                      <a:endParaRPr sz="1800" b="1" u="none" strike="noStrike" cap="none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68575" marR="68575" marT="0" marB="0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67650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800"/>
                        <a:buFont typeface="Arial"/>
                        <a:buNone/>
                      </a:pPr>
                      <a:r>
                        <a:rPr lang="en-US" sz="1800" b="1" u="none" strike="noStrike" cap="none">
                          <a:solidFill>
                            <a:schemeClr val="dk1"/>
                          </a:solidFill>
                        </a:rPr>
                        <a:t>Friday</a:t>
                      </a:r>
                      <a:endParaRPr sz="1800" b="1" u="none" strike="noStrike" cap="none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68575" marR="68575" marT="0" marB="0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800"/>
                        <a:buFont typeface="Arial"/>
                        <a:buNone/>
                      </a:pPr>
                      <a:r>
                        <a:rPr lang="en-US" sz="1800" b="1" u="none" strike="noStrike" cap="none">
                          <a:solidFill>
                            <a:schemeClr val="dk1"/>
                          </a:solidFill>
                        </a:rPr>
                        <a:t>Starlings</a:t>
                      </a:r>
                      <a:endParaRPr sz="1800" b="1" u="none" strike="noStrike" cap="none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68575" marR="68575" marT="0" marB="0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  <p:sp>
        <p:nvSpPr>
          <p:cNvPr id="136" name="Google Shape;136;p31"/>
          <p:cNvSpPr txBox="1"/>
          <p:nvPr/>
        </p:nvSpPr>
        <p:spPr>
          <a:xfrm>
            <a:off x="5444490" y="1357271"/>
            <a:ext cx="4427098" cy="312721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285750" marR="0" lvl="0" indent="-22860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Char char="•"/>
            </a:pPr>
            <a:r>
              <a:rPr lang="en-US" sz="20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2 books per week </a:t>
            </a:r>
            <a:endParaRPr sz="20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285750" marR="0" lvl="0" indent="-228600" algn="l" rtl="0">
              <a:lnSpc>
                <a:spcPct val="90000"/>
              </a:lnSpc>
              <a:spcBef>
                <a:spcPts val="60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Char char="•"/>
            </a:pPr>
            <a:r>
              <a:rPr lang="en-US" sz="20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1 book is a Rocket Phonics book which they should be able to read independently.</a:t>
            </a:r>
            <a:endParaRPr sz="20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285750" marR="0" lvl="0" indent="-228600" algn="l" rtl="0">
              <a:lnSpc>
                <a:spcPct val="90000"/>
              </a:lnSpc>
              <a:spcBef>
                <a:spcPts val="60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Char char="•"/>
            </a:pPr>
            <a:r>
              <a:rPr lang="en-US" sz="20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1 book is a phonetic book in line with their abilities, however some of these may contain some tricky words they haven’t covered before so they may need some help.</a:t>
            </a:r>
            <a:endParaRPr/>
          </a:p>
          <a:p>
            <a:pPr marL="285750" marR="0" lvl="0" indent="-228600" algn="l" rtl="0">
              <a:lnSpc>
                <a:spcPct val="90000"/>
              </a:lnSpc>
              <a:spcBef>
                <a:spcPts val="60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Char char="•"/>
            </a:pPr>
            <a:r>
              <a:rPr lang="en-US" sz="20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Books need to be in school every day.</a:t>
            </a:r>
            <a:endParaRPr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1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1" name="Google Shape;141;p32"/>
          <p:cNvPicPr preferRelativeResize="0"/>
          <p:nvPr/>
        </p:nvPicPr>
        <p:blipFill rotWithShape="1">
          <a:blip r:embed="rId3">
            <a:alphaModFix/>
          </a:blip>
          <a:srcRect r="80334"/>
          <a:stretch/>
        </p:blipFill>
        <p:spPr>
          <a:xfrm>
            <a:off x="10187638" y="0"/>
            <a:ext cx="2023046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42" name="Google Shape;142;p32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354422" y="5642288"/>
            <a:ext cx="728872" cy="1000655"/>
          </a:xfrm>
          <a:prstGeom prst="rect">
            <a:avLst/>
          </a:prstGeom>
          <a:noFill/>
          <a:ln>
            <a:noFill/>
          </a:ln>
        </p:spPr>
      </p:pic>
      <p:sp>
        <p:nvSpPr>
          <p:cNvPr id="143" name="Google Shape;143;p32"/>
          <p:cNvSpPr/>
          <p:nvPr/>
        </p:nvSpPr>
        <p:spPr>
          <a:xfrm>
            <a:off x="10187638" y="0"/>
            <a:ext cx="1085896" cy="6857999"/>
          </a:xfrm>
          <a:prstGeom prst="rect">
            <a:avLst/>
          </a:prstGeom>
          <a:gradFill>
            <a:gsLst>
              <a:gs pos="0">
                <a:schemeClr val="lt1"/>
              </a:gs>
              <a:gs pos="100000">
                <a:srgbClr val="FFFFFF">
                  <a:alpha val="0"/>
                </a:srgbClr>
              </a:gs>
            </a:gsLst>
            <a:lin ang="0" scaled="0"/>
          </a:gra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44" name="Google Shape;144;p32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1083295" y="925577"/>
            <a:ext cx="8906279" cy="5620614"/>
          </a:xfrm>
          <a:prstGeom prst="rect">
            <a:avLst/>
          </a:prstGeom>
          <a:noFill/>
          <a:ln>
            <a:noFill/>
          </a:ln>
        </p:spPr>
      </p:pic>
      <p:sp>
        <p:nvSpPr>
          <p:cNvPr id="145" name="Google Shape;145;p32"/>
          <p:cNvSpPr txBox="1"/>
          <p:nvPr/>
        </p:nvSpPr>
        <p:spPr>
          <a:xfrm>
            <a:off x="1083294" y="186813"/>
            <a:ext cx="8167194" cy="4001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b="1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Reading level expectations linked to Rocket Phonics Scheme</a:t>
            </a:r>
            <a:endParaRPr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1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0" name="Google Shape;150;p33"/>
          <p:cNvPicPr preferRelativeResize="0"/>
          <p:nvPr/>
        </p:nvPicPr>
        <p:blipFill rotWithShape="1">
          <a:blip r:embed="rId3">
            <a:alphaModFix/>
          </a:blip>
          <a:srcRect r="80334"/>
          <a:stretch/>
        </p:blipFill>
        <p:spPr>
          <a:xfrm>
            <a:off x="10187638" y="0"/>
            <a:ext cx="2023046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151" name="Google Shape;151;p33"/>
          <p:cNvSpPr txBox="1"/>
          <p:nvPr/>
        </p:nvSpPr>
        <p:spPr>
          <a:xfrm>
            <a:off x="200046" y="215057"/>
            <a:ext cx="7036495" cy="75709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800"/>
              <a:buFont typeface="Arial"/>
              <a:buNone/>
            </a:pPr>
            <a:r>
              <a:rPr lang="en-US" sz="48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Year 1 phonics screening</a:t>
            </a:r>
            <a:endParaRPr sz="1400" b="0" i="0" u="none" strike="noStrike" cap="non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52" name="Google Shape;152;p33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354422" y="5642288"/>
            <a:ext cx="728872" cy="1000655"/>
          </a:xfrm>
          <a:prstGeom prst="rect">
            <a:avLst/>
          </a:prstGeom>
          <a:noFill/>
          <a:ln>
            <a:noFill/>
          </a:ln>
        </p:spPr>
      </p:pic>
      <p:sp>
        <p:nvSpPr>
          <p:cNvPr id="153" name="Google Shape;153;p33"/>
          <p:cNvSpPr/>
          <p:nvPr/>
        </p:nvSpPr>
        <p:spPr>
          <a:xfrm>
            <a:off x="10159869" y="0"/>
            <a:ext cx="1085896" cy="6857999"/>
          </a:xfrm>
          <a:prstGeom prst="rect">
            <a:avLst/>
          </a:prstGeom>
          <a:gradFill>
            <a:gsLst>
              <a:gs pos="0">
                <a:schemeClr val="lt1"/>
              </a:gs>
              <a:gs pos="100000">
                <a:srgbClr val="FFFFFF">
                  <a:alpha val="0"/>
                </a:srgbClr>
              </a:gs>
            </a:gsLst>
            <a:lin ang="0" scaled="0"/>
          </a:gra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54" name="Google Shape;154;p33"/>
          <p:cNvSpPr txBox="1"/>
          <p:nvPr/>
        </p:nvSpPr>
        <p:spPr>
          <a:xfrm>
            <a:off x="200046" y="1633265"/>
            <a:ext cx="9021097" cy="224672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n-US" sz="2000" b="0" i="0" u="none" strike="noStrike" cap="none" dirty="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In Term 6, all Year 1 children take part in a </a:t>
            </a:r>
            <a:r>
              <a:rPr lang="en-US" sz="2000" b="0" i="1" u="none" strike="noStrike" cap="none" dirty="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Phonics Screening Check </a:t>
            </a:r>
            <a:r>
              <a:rPr lang="en-US" sz="2000" b="0" i="0" u="none" strike="noStrike" cap="none" dirty="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to assess and show how well they use and apply the phonics skills they have learnt. </a:t>
            </a:r>
            <a:endParaRPr sz="2000" b="0" i="0" u="none" strike="noStrike" cap="none" dirty="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2000" b="0" i="0" u="none" strike="noStrike" cap="none" dirty="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b="0" i="0" u="none" strike="noStrike" cap="none" dirty="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The class teacher can then identify children who need more support with phonics going into Year </a:t>
            </a:r>
            <a:r>
              <a:rPr lang="en-US" sz="2000" dirty="0">
                <a:latin typeface="Calibri"/>
                <a:ea typeface="Calibri"/>
                <a:cs typeface="Calibri"/>
                <a:sym typeface="Calibri"/>
              </a:rPr>
              <a:t>2. </a:t>
            </a: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2000" b="0" i="0" u="none" strike="noStrike" cap="none" dirty="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n-US" sz="2000" b="0" i="0" u="none" strike="noStrike" cap="none" dirty="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A meeting will be held nearer the time with more information. </a:t>
            </a:r>
            <a:endParaRPr sz="2000" b="0" i="0" u="none" strike="noStrike" cap="none" dirty="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1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8" name="Google Shape;168;p35"/>
          <p:cNvPicPr preferRelativeResize="0"/>
          <p:nvPr/>
        </p:nvPicPr>
        <p:blipFill rotWithShape="1">
          <a:blip r:embed="rId3">
            <a:alphaModFix/>
          </a:blip>
          <a:srcRect r="80334"/>
          <a:stretch/>
        </p:blipFill>
        <p:spPr>
          <a:xfrm>
            <a:off x="10187638" y="0"/>
            <a:ext cx="2023046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69" name="Google Shape;169;p35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354422" y="5642288"/>
            <a:ext cx="728872" cy="1000655"/>
          </a:xfrm>
          <a:prstGeom prst="rect">
            <a:avLst/>
          </a:prstGeom>
          <a:noFill/>
          <a:ln>
            <a:noFill/>
          </a:ln>
        </p:spPr>
      </p:pic>
      <p:sp>
        <p:nvSpPr>
          <p:cNvPr id="170" name="Google Shape;170;p35"/>
          <p:cNvSpPr/>
          <p:nvPr/>
        </p:nvSpPr>
        <p:spPr>
          <a:xfrm>
            <a:off x="10177045" y="1"/>
            <a:ext cx="1085896" cy="6857999"/>
          </a:xfrm>
          <a:prstGeom prst="rect">
            <a:avLst/>
          </a:prstGeom>
          <a:gradFill>
            <a:gsLst>
              <a:gs pos="0">
                <a:schemeClr val="lt1"/>
              </a:gs>
              <a:gs pos="100000">
                <a:srgbClr val="FFFFFF">
                  <a:alpha val="0"/>
                </a:srgbClr>
              </a:gs>
            </a:gsLst>
            <a:lin ang="0" scaled="0"/>
          </a:gra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71" name="Google Shape;171;p35"/>
          <p:cNvSpPr txBox="1"/>
          <p:nvPr/>
        </p:nvSpPr>
        <p:spPr>
          <a:xfrm>
            <a:off x="127819" y="183592"/>
            <a:ext cx="10592174" cy="100065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0" marR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Architects Daughter"/>
              <a:buNone/>
            </a:pPr>
            <a:r>
              <a:rPr lang="en-US" sz="4800" b="1" i="0" u="none" strike="noStrike" cap="non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Supporting your child’s learning</a:t>
            </a:r>
            <a:endParaRPr sz="4800" b="0" i="0" u="none" strike="noStrike" cap="none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72" name="Google Shape;172;p35"/>
          <p:cNvSpPr txBox="1"/>
          <p:nvPr/>
        </p:nvSpPr>
        <p:spPr>
          <a:xfrm>
            <a:off x="127819" y="851500"/>
            <a:ext cx="5378246" cy="515499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 fontScale="70000" lnSpcReduction="20000"/>
          </a:bodyPr>
          <a:lstStyle/>
          <a:p>
            <a:pPr marL="0" marR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ct val="50794"/>
              <a:buFont typeface="Arial"/>
              <a:buNone/>
            </a:pPr>
            <a:r>
              <a:rPr lang="en-US" sz="4500" b="1" i="0" u="none" strike="noStrike" cap="none" dirty="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Reading and Writing</a:t>
            </a:r>
            <a:endParaRPr dirty="0"/>
          </a:p>
          <a:p>
            <a:pPr marL="0" marR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ct val="87912"/>
              <a:buFont typeface="Arial"/>
              <a:buNone/>
            </a:pPr>
            <a:endParaRPr sz="2600" b="1" i="0" u="none" strike="noStrike" cap="none" dirty="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457200" marR="0" lvl="0" indent="-45720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ct val="87912"/>
              <a:buFont typeface="Arial"/>
              <a:buChar char="•"/>
            </a:pPr>
            <a:r>
              <a:rPr lang="en-US" sz="2600" b="0" i="0" u="none" strike="noStrike" cap="none" dirty="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Encourage daily reading</a:t>
            </a:r>
            <a:r>
              <a:rPr lang="en-US" sz="2600" b="1" i="0" u="none" strike="noStrike" cap="none" dirty="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endParaRPr sz="2600" b="0" i="0" u="none" strike="noStrike" cap="none" dirty="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457200" marR="0" lvl="0" indent="-45720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ct val="87912"/>
              <a:buFont typeface="Arial"/>
              <a:buChar char="•"/>
            </a:pPr>
            <a:r>
              <a:rPr lang="en-US" sz="2600" b="0" i="0" u="none" strike="noStrike" cap="none" dirty="0" err="1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Practise</a:t>
            </a:r>
            <a:r>
              <a:rPr lang="en-US" sz="2600" b="0" i="0" u="none" strike="noStrike" cap="none" dirty="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 writing name using correct letter formation</a:t>
            </a:r>
            <a:endParaRPr dirty="0"/>
          </a:p>
          <a:p>
            <a:pPr marL="457200" marR="0" lvl="0" indent="-45720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ct val="87912"/>
              <a:buFont typeface="Arial"/>
              <a:buChar char="•"/>
            </a:pPr>
            <a:r>
              <a:rPr lang="en-US" sz="2600" b="0" i="0" u="none" strike="noStrike" cap="none" dirty="0" err="1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Practise</a:t>
            </a:r>
            <a:r>
              <a:rPr lang="en-US" sz="2600" b="0" i="0" u="none" strike="noStrike" cap="none" dirty="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 writing common exception words</a:t>
            </a:r>
            <a:endParaRPr sz="2600" b="0" i="0" u="none" strike="noStrike" cap="none" dirty="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ct val="87912"/>
              <a:buFont typeface="Arial"/>
              <a:buNone/>
            </a:pPr>
            <a:endParaRPr sz="2600" b="0" i="0" u="none" strike="noStrike" cap="none" dirty="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ct val="87912"/>
              <a:buFont typeface="Arial"/>
              <a:buNone/>
            </a:pPr>
            <a:r>
              <a:rPr lang="en-US" sz="2600" b="0" i="0" u="none" strike="noStrike" cap="none" dirty="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Other activities you can do if your child has finished the books or does not want to read: </a:t>
            </a:r>
            <a:endParaRPr sz="2600" b="0" i="0" u="none" strike="noStrike" cap="none" dirty="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285750" marR="0" lvl="0" indent="-228600" algn="l" rtl="0">
              <a:lnSpc>
                <a:spcPct val="90000"/>
              </a:lnSpc>
              <a:spcBef>
                <a:spcPts val="600"/>
              </a:spcBef>
              <a:spcAft>
                <a:spcPts val="0"/>
              </a:spcAft>
              <a:buClr>
                <a:srgbClr val="000000"/>
              </a:buClr>
              <a:buSzPct val="87912"/>
              <a:buFont typeface="Arial"/>
              <a:buChar char="•"/>
            </a:pPr>
            <a:r>
              <a:rPr lang="en-US" sz="2600" b="0" i="0" u="none" strike="noStrike" cap="none" dirty="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copying their favourite words/phrase or sentences from the book</a:t>
            </a:r>
            <a:endParaRPr sz="2600" b="0" i="0" u="none" strike="noStrike" cap="none" dirty="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285750" marR="0" lvl="0" indent="-228600" algn="l" rtl="0">
              <a:lnSpc>
                <a:spcPct val="90000"/>
              </a:lnSpc>
              <a:spcBef>
                <a:spcPts val="600"/>
              </a:spcBef>
              <a:spcAft>
                <a:spcPts val="0"/>
              </a:spcAft>
              <a:buClr>
                <a:srgbClr val="000000"/>
              </a:buClr>
              <a:buSzPct val="87912"/>
              <a:buFont typeface="Arial"/>
              <a:buChar char="•"/>
            </a:pPr>
            <a:r>
              <a:rPr lang="en-US" sz="2600" b="0" i="0" u="none" strike="noStrike" cap="none" dirty="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create a story map of the book using pictures</a:t>
            </a:r>
            <a:endParaRPr sz="2600" b="0" i="0" u="none" strike="noStrike" cap="none" dirty="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285750" marR="0" lvl="0" indent="-228600" algn="l" rtl="0">
              <a:lnSpc>
                <a:spcPct val="90000"/>
              </a:lnSpc>
              <a:spcBef>
                <a:spcPts val="600"/>
              </a:spcBef>
              <a:spcAft>
                <a:spcPts val="0"/>
              </a:spcAft>
              <a:buClr>
                <a:srgbClr val="000000"/>
              </a:buClr>
              <a:buSzPct val="87912"/>
              <a:buFont typeface="Arial"/>
              <a:buChar char="•"/>
            </a:pPr>
            <a:r>
              <a:rPr lang="en-US" sz="2600" b="0" i="0" u="none" strike="noStrike" cap="none" dirty="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draw pictures and write speech bubbles for characters in the book</a:t>
            </a:r>
            <a:endParaRPr sz="2600" b="0" i="0" u="none" strike="noStrike" cap="none" dirty="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285750" marR="0" lvl="0" indent="-228600" algn="l" rtl="0">
              <a:lnSpc>
                <a:spcPct val="90000"/>
              </a:lnSpc>
              <a:spcBef>
                <a:spcPts val="600"/>
              </a:spcBef>
              <a:spcAft>
                <a:spcPts val="0"/>
              </a:spcAft>
              <a:buClr>
                <a:srgbClr val="000000"/>
              </a:buClr>
              <a:buSzPct val="87912"/>
              <a:buFont typeface="Arial"/>
              <a:buChar char="•"/>
            </a:pPr>
            <a:r>
              <a:rPr lang="en-US" sz="2600" b="0" i="0" u="none" strike="noStrike" cap="none" dirty="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drawing/writing an alternative ending or beginning to the book (You can scribe sentences for them, or they can copy words that you have written.)</a:t>
            </a:r>
            <a:endParaRPr dirty="0"/>
          </a:p>
          <a:p>
            <a:pPr marL="285750" marR="0" lvl="0" indent="-228600" algn="l" rtl="0">
              <a:lnSpc>
                <a:spcPct val="90000"/>
              </a:lnSpc>
              <a:spcBef>
                <a:spcPts val="600"/>
              </a:spcBef>
              <a:spcAft>
                <a:spcPts val="0"/>
              </a:spcAft>
              <a:buClr>
                <a:srgbClr val="000000"/>
              </a:buClr>
              <a:buSzPct val="87912"/>
              <a:buFont typeface="Arial"/>
              <a:buChar char="•"/>
            </a:pPr>
            <a:r>
              <a:rPr lang="en-US" sz="2600" b="0" i="0" u="none" strike="noStrike" cap="none" dirty="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practising sounds and common exception words (Word of the Day) </a:t>
            </a:r>
            <a:endParaRPr sz="2600" b="0" i="0" u="none" strike="noStrike" cap="none" dirty="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285750" marR="0" lvl="0" indent="-228600" algn="l" rtl="0">
              <a:lnSpc>
                <a:spcPct val="90000"/>
              </a:lnSpc>
              <a:spcBef>
                <a:spcPts val="600"/>
              </a:spcBef>
              <a:spcAft>
                <a:spcPts val="0"/>
              </a:spcAft>
              <a:buClr>
                <a:srgbClr val="000000"/>
              </a:buClr>
              <a:buSzPct val="87912"/>
              <a:buFont typeface="Arial"/>
              <a:buChar char="•"/>
            </a:pPr>
            <a:r>
              <a:rPr lang="en-US" sz="2600" b="1" i="0" u="none" strike="noStrike" cap="none" dirty="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https://home.oxfordowl.co.uk/ </a:t>
            </a:r>
            <a:r>
              <a:rPr lang="en-US" sz="2600" b="0" i="0" u="none" strike="noStrike" cap="none" dirty="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provides free </a:t>
            </a:r>
            <a:r>
              <a:rPr lang="en-US" sz="2600" b="0" i="0" u="none" strike="noStrike" cap="none" dirty="0" err="1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ebooks</a:t>
            </a:r>
            <a:r>
              <a:rPr lang="en-US" sz="2600" b="0" i="0" u="none" strike="noStrike" cap="none" dirty="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 for all age groups</a:t>
            </a:r>
            <a:endParaRPr sz="2600" b="0" i="0" u="none" strike="noStrike" cap="none" dirty="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73" name="Google Shape;173;p35"/>
          <p:cNvSpPr txBox="1"/>
          <p:nvPr/>
        </p:nvSpPr>
        <p:spPr>
          <a:xfrm>
            <a:off x="5506065" y="851500"/>
            <a:ext cx="5002484" cy="63094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rPr lang="en-US" sz="2800" b="1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Maths</a:t>
            </a:r>
            <a:endParaRPr/>
          </a:p>
          <a:p>
            <a:pPr marL="285750" marR="0" lvl="0" indent="-2857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Char char="•"/>
            </a:pPr>
            <a:r>
              <a:rPr lang="en-US"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Practise key skills - number formation, number bonds within and to 10 and one to one counting</a:t>
            </a:r>
            <a:endParaRPr/>
          </a:p>
          <a:p>
            <a:pPr marL="285750" marR="0" lvl="0" indent="-2857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Char char="•"/>
            </a:pPr>
            <a:r>
              <a:rPr lang="en-US"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Telling the time (analogue clock)</a:t>
            </a:r>
            <a:endParaRPr/>
          </a:p>
          <a:p>
            <a:pPr marL="285750" marR="0" lvl="0" indent="-2857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Char char="•"/>
            </a:pPr>
            <a:r>
              <a:rPr lang="en-US"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Money – making amounts using different coins and working out change</a:t>
            </a:r>
            <a:endParaRPr/>
          </a:p>
          <a:p>
            <a:pPr marL="285750" marR="0" lvl="0" indent="-171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285750" marR="0" lvl="0" indent="-2857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Char char="•"/>
            </a:pPr>
            <a:r>
              <a:rPr lang="en-US"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Regular </a:t>
            </a:r>
            <a:r>
              <a:rPr lang="en-US" sz="1800" b="1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Times Table Rock Stars </a:t>
            </a:r>
            <a:r>
              <a:rPr lang="en-US"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(TTRS). A ‘little and often’ approach works well to improve recall speed of 2, 5 &amp; 10 times tables in Y2. Children can then confidently build on this knowledge as they begin to work towards the Year 4 multiplication tables check. </a:t>
            </a:r>
            <a:endParaRPr/>
          </a:p>
          <a:p>
            <a:pPr marL="285750" marR="0" lvl="0" indent="-171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285750" marR="0" lvl="0" indent="-2857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Char char="•"/>
            </a:pPr>
            <a:r>
              <a:rPr lang="en-US"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If Year 1 children are not ready to engage with TTRS, try again later in the term. They do not need to know the x symbols but benefit from practising counting in 2s 5s and 10s.</a:t>
            </a:r>
            <a:endParaRPr/>
          </a:p>
          <a:p>
            <a:pPr marL="285750" marR="0" lvl="0" indent="-171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285750" marR="0" lvl="0" indent="-2857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Char char="•"/>
            </a:pPr>
            <a:r>
              <a:rPr lang="en-US"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Logins are available for each child</a:t>
            </a:r>
            <a:endParaRPr/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endParaRPr sz="2000" b="0" i="0" u="none" strike="noStrike" cap="non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1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8" name="Google Shape;178;p36"/>
          <p:cNvPicPr preferRelativeResize="0"/>
          <p:nvPr/>
        </p:nvPicPr>
        <p:blipFill rotWithShape="1">
          <a:blip r:embed="rId3">
            <a:alphaModFix/>
          </a:blip>
          <a:srcRect r="80334"/>
          <a:stretch/>
        </p:blipFill>
        <p:spPr>
          <a:xfrm>
            <a:off x="10187638" y="0"/>
            <a:ext cx="2023046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79" name="Google Shape;179;p36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354422" y="5642288"/>
            <a:ext cx="728872" cy="1000655"/>
          </a:xfrm>
          <a:prstGeom prst="rect">
            <a:avLst/>
          </a:prstGeom>
          <a:noFill/>
          <a:ln>
            <a:noFill/>
          </a:ln>
        </p:spPr>
      </p:pic>
      <p:sp>
        <p:nvSpPr>
          <p:cNvPr id="180" name="Google Shape;180;p36"/>
          <p:cNvSpPr/>
          <p:nvPr/>
        </p:nvSpPr>
        <p:spPr>
          <a:xfrm>
            <a:off x="10187638" y="0"/>
            <a:ext cx="1085896" cy="6857999"/>
          </a:xfrm>
          <a:prstGeom prst="rect">
            <a:avLst/>
          </a:prstGeom>
          <a:gradFill>
            <a:gsLst>
              <a:gs pos="0">
                <a:schemeClr val="lt1"/>
              </a:gs>
              <a:gs pos="100000">
                <a:srgbClr val="FFFFFF">
                  <a:alpha val="0"/>
                </a:srgbClr>
              </a:gs>
            </a:gsLst>
            <a:lin ang="0" scaled="0"/>
          </a:gra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81" name="Google Shape;181;p36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1632155" y="1120878"/>
            <a:ext cx="3726426" cy="5169222"/>
          </a:xfrm>
          <a:prstGeom prst="rect">
            <a:avLst/>
          </a:prstGeom>
          <a:noFill/>
          <a:ln>
            <a:noFill/>
          </a:ln>
        </p:spPr>
      </p:pic>
      <p:pic>
        <p:nvPicPr>
          <p:cNvPr id="182" name="Google Shape;182;p36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6390968" y="1157749"/>
            <a:ext cx="3431458" cy="5093109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04932B1D-05A0-EFB8-9E5B-6C9AAF49CC72}"/>
              </a:ext>
            </a:extLst>
          </p:cNvPr>
          <p:cNvSpPr txBox="1"/>
          <p:nvPr/>
        </p:nvSpPr>
        <p:spPr>
          <a:xfrm>
            <a:off x="354422" y="215057"/>
            <a:ext cx="804278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800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Learning in the classroom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1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7" name="Google Shape;187;p37"/>
          <p:cNvPicPr preferRelativeResize="0"/>
          <p:nvPr/>
        </p:nvPicPr>
        <p:blipFill rotWithShape="1">
          <a:blip r:embed="rId3">
            <a:alphaModFix/>
          </a:blip>
          <a:srcRect r="80334"/>
          <a:stretch/>
        </p:blipFill>
        <p:spPr>
          <a:xfrm>
            <a:off x="10187638" y="0"/>
            <a:ext cx="2023046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188" name="Google Shape;188;p37"/>
          <p:cNvSpPr txBox="1"/>
          <p:nvPr/>
        </p:nvSpPr>
        <p:spPr>
          <a:xfrm>
            <a:off x="200046" y="215057"/>
            <a:ext cx="9917348" cy="75709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800"/>
              <a:buFont typeface="Arial"/>
              <a:buNone/>
            </a:pPr>
            <a:r>
              <a:rPr lang="en-US" sz="48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New this year…</a:t>
            </a:r>
            <a:endParaRPr sz="1400" b="0" i="0" u="none" strike="noStrike" cap="non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89" name="Google Shape;189;p37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354422" y="5642288"/>
            <a:ext cx="728872" cy="1000655"/>
          </a:xfrm>
          <a:prstGeom prst="rect">
            <a:avLst/>
          </a:prstGeom>
          <a:noFill/>
          <a:ln>
            <a:noFill/>
          </a:ln>
        </p:spPr>
      </p:pic>
      <p:sp>
        <p:nvSpPr>
          <p:cNvPr id="190" name="Google Shape;190;p37"/>
          <p:cNvSpPr/>
          <p:nvPr/>
        </p:nvSpPr>
        <p:spPr>
          <a:xfrm>
            <a:off x="10187638" y="0"/>
            <a:ext cx="1085896" cy="6857999"/>
          </a:xfrm>
          <a:prstGeom prst="rect">
            <a:avLst/>
          </a:prstGeom>
          <a:gradFill>
            <a:gsLst>
              <a:gs pos="0">
                <a:schemeClr val="lt1"/>
              </a:gs>
              <a:gs pos="100000">
                <a:srgbClr val="FFFFFF">
                  <a:alpha val="0"/>
                </a:srgbClr>
              </a:gs>
            </a:gsLst>
            <a:lin ang="0" scaled="0"/>
          </a:gra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91" name="Google Shape;191;p37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4562168" y="78173"/>
            <a:ext cx="4688320" cy="670165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1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6" name="Google Shape;196;p38"/>
          <p:cNvPicPr preferRelativeResize="0"/>
          <p:nvPr/>
        </p:nvPicPr>
        <p:blipFill rotWithShape="1">
          <a:blip r:embed="rId3">
            <a:alphaModFix/>
          </a:blip>
          <a:srcRect r="80334"/>
          <a:stretch/>
        </p:blipFill>
        <p:spPr>
          <a:xfrm>
            <a:off x="10187638" y="0"/>
            <a:ext cx="2023046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197" name="Google Shape;197;p38"/>
          <p:cNvSpPr txBox="1"/>
          <p:nvPr/>
        </p:nvSpPr>
        <p:spPr>
          <a:xfrm>
            <a:off x="135889" y="281934"/>
            <a:ext cx="6550049" cy="75709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800"/>
              <a:buFont typeface="Arial"/>
              <a:buNone/>
            </a:pPr>
            <a:r>
              <a:rPr lang="en-US" sz="48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PenPals for Handwriting</a:t>
            </a:r>
            <a:endParaRPr sz="1400" b="0" i="0" u="none" strike="noStrike" cap="non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98" name="Google Shape;198;p38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354422" y="5642288"/>
            <a:ext cx="728872" cy="1000655"/>
          </a:xfrm>
          <a:prstGeom prst="rect">
            <a:avLst/>
          </a:prstGeom>
          <a:noFill/>
          <a:ln>
            <a:noFill/>
          </a:ln>
        </p:spPr>
      </p:pic>
      <p:sp>
        <p:nvSpPr>
          <p:cNvPr id="199" name="Google Shape;199;p38"/>
          <p:cNvSpPr/>
          <p:nvPr/>
        </p:nvSpPr>
        <p:spPr>
          <a:xfrm>
            <a:off x="10187638" y="0"/>
            <a:ext cx="1085896" cy="6857999"/>
          </a:xfrm>
          <a:prstGeom prst="rect">
            <a:avLst/>
          </a:prstGeom>
          <a:gradFill>
            <a:gsLst>
              <a:gs pos="0">
                <a:schemeClr val="lt1"/>
              </a:gs>
              <a:gs pos="100000">
                <a:srgbClr val="FFFFFF">
                  <a:alpha val="0"/>
                </a:srgbClr>
              </a:gs>
            </a:gsLst>
            <a:lin ang="0" scaled="0"/>
          </a:gra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200" name="Google Shape;200;p38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529180" y="1658166"/>
            <a:ext cx="4957220" cy="3501102"/>
          </a:xfrm>
          <a:prstGeom prst="rect">
            <a:avLst/>
          </a:prstGeom>
          <a:noFill/>
          <a:ln>
            <a:noFill/>
          </a:ln>
        </p:spPr>
      </p:pic>
      <p:sp>
        <p:nvSpPr>
          <p:cNvPr id="201" name="Google Shape;201;p38"/>
          <p:cNvSpPr txBox="1"/>
          <p:nvPr/>
        </p:nvSpPr>
        <p:spPr>
          <a:xfrm>
            <a:off x="1083294" y="5361911"/>
            <a:ext cx="9104344" cy="138499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The scheme focuses on correct posture for writing, using the correct tripod grip and aims to develop legible and partly joined handwriting style by the end of Year 2. </a:t>
            </a:r>
            <a:endParaRPr sz="28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202" name="Google Shape;202;p38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6567676" y="111094"/>
            <a:ext cx="3482313" cy="501609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2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7" name="Google Shape;207;p39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5334000" y="0"/>
            <a:ext cx="6858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208" name="Google Shape;208;p39"/>
          <p:cNvSpPr txBox="1"/>
          <p:nvPr/>
        </p:nvSpPr>
        <p:spPr>
          <a:xfrm>
            <a:off x="124760" y="2898881"/>
            <a:ext cx="5063613" cy="180053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0" marR="0" lvl="0" indent="0" algn="l" rtl="0">
              <a:lnSpc>
                <a:spcPct val="120000"/>
              </a:lnSpc>
              <a:spcBef>
                <a:spcPts val="600"/>
              </a:spcBef>
              <a:spcAft>
                <a:spcPts val="0"/>
              </a:spcAft>
              <a:buNone/>
            </a:pPr>
            <a:r>
              <a:rPr lang="en-US" sz="19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Mrs Thomas: chestnut@benson.oxon.sch.uk</a:t>
            </a:r>
            <a:endParaRPr/>
          </a:p>
          <a:p>
            <a:pPr marL="0" marR="0" lvl="0" indent="0" algn="l" rtl="0">
              <a:lnSpc>
                <a:spcPct val="120000"/>
              </a:lnSpc>
              <a:spcBef>
                <a:spcPts val="600"/>
              </a:spcBef>
              <a:spcAft>
                <a:spcPts val="0"/>
              </a:spcAft>
              <a:buNone/>
            </a:pPr>
            <a:r>
              <a:rPr lang="en-US" sz="19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Miss Turner Hurd: oak@benson.oxon.sch.uk</a:t>
            </a:r>
            <a:endParaRPr/>
          </a:p>
          <a:p>
            <a:pPr marL="0" marR="0" lvl="0" indent="0" algn="l" rtl="0">
              <a:lnSpc>
                <a:spcPct val="120000"/>
              </a:lnSpc>
              <a:spcBef>
                <a:spcPts val="600"/>
              </a:spcBef>
              <a:spcAft>
                <a:spcPts val="0"/>
              </a:spcAft>
              <a:buNone/>
            </a:pPr>
            <a:r>
              <a:rPr lang="en-US" sz="19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Mrs Harpham and Mr Turner-Fussell:</a:t>
            </a:r>
            <a:endParaRPr/>
          </a:p>
          <a:p>
            <a:pPr marL="0" marR="0" lvl="0" indent="0" algn="l" rtl="0">
              <a:lnSpc>
                <a:spcPct val="120000"/>
              </a:lnSpc>
              <a:spcBef>
                <a:spcPts val="600"/>
              </a:spcBef>
              <a:spcAft>
                <a:spcPts val="0"/>
              </a:spcAft>
              <a:buNone/>
            </a:pPr>
            <a:r>
              <a:rPr lang="en-US" sz="19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	maple@benson.oxon.sch.uk</a:t>
            </a:r>
            <a:endParaRPr sz="19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lnSpc>
                <a:spcPct val="90000"/>
              </a:lnSpc>
              <a:spcBef>
                <a:spcPts val="60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</a:pPr>
            <a:endParaRPr sz="19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57150" marR="0" lvl="0" indent="63500" algn="l" rtl="0">
              <a:lnSpc>
                <a:spcPct val="90000"/>
              </a:lnSpc>
              <a:spcBef>
                <a:spcPts val="600"/>
              </a:spcBef>
              <a:spcAft>
                <a:spcPts val="0"/>
              </a:spcAft>
              <a:buClr>
                <a:schemeClr val="accent4"/>
              </a:buClr>
              <a:buSzPts val="1900"/>
              <a:buFont typeface="Noto Sans Symbols"/>
              <a:buNone/>
            </a:pPr>
            <a:endParaRPr sz="19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209" name="Google Shape;209;p39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1720439" y="202152"/>
            <a:ext cx="1415385" cy="1943156"/>
          </a:xfrm>
          <a:prstGeom prst="rect">
            <a:avLst/>
          </a:prstGeom>
          <a:noFill/>
          <a:ln>
            <a:noFill/>
          </a:ln>
        </p:spPr>
      </p:pic>
      <p:sp>
        <p:nvSpPr>
          <p:cNvPr id="210" name="Google Shape;210;p39"/>
          <p:cNvSpPr/>
          <p:nvPr/>
        </p:nvSpPr>
        <p:spPr>
          <a:xfrm>
            <a:off x="5267031" y="0"/>
            <a:ext cx="1232092" cy="6858000"/>
          </a:xfrm>
          <a:prstGeom prst="rect">
            <a:avLst/>
          </a:prstGeom>
          <a:gradFill>
            <a:gsLst>
              <a:gs pos="0">
                <a:schemeClr val="lt1"/>
              </a:gs>
              <a:gs pos="100000">
                <a:srgbClr val="FFFFFF">
                  <a:alpha val="0"/>
                </a:srgbClr>
              </a:gs>
            </a:gsLst>
            <a:lin ang="0" scaled="0"/>
          </a:gra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11" name="Google Shape;211;p39"/>
          <p:cNvSpPr txBox="1"/>
          <p:nvPr/>
        </p:nvSpPr>
        <p:spPr>
          <a:xfrm>
            <a:off x="203419" y="5452990"/>
            <a:ext cx="4566354" cy="101562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200"/>
              <a:buFont typeface="Arial"/>
              <a:buNone/>
            </a:pPr>
            <a:r>
              <a:rPr lang="en-US" sz="20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Website</a:t>
            </a:r>
            <a:r>
              <a:rPr lang="en-US"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​: More information can be found on the class pages, including the termly Topic Web.</a:t>
            </a:r>
            <a:endParaRPr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90</TotalTime>
  <Words>803</Words>
  <Application>Microsoft Office PowerPoint</Application>
  <PresentationFormat>Widescreen</PresentationFormat>
  <Paragraphs>111</Paragraphs>
  <Slides>13</Slides>
  <Notes>13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8" baseType="lpstr">
      <vt:lpstr>Architects Daughter</vt:lpstr>
      <vt:lpstr>Arial</vt:lpstr>
      <vt:lpstr>Calibri</vt:lpstr>
      <vt:lpstr>Noto Sans Symbols</vt:lpstr>
      <vt:lpstr>Office Theme</vt:lpstr>
      <vt:lpstr>PowerPoint Presentation</vt:lpstr>
      <vt:lpstr>Agenda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9313181 Scott Newman</dc:creator>
  <cp:lastModifiedBy>Joanne Thomas</cp:lastModifiedBy>
  <cp:revision>17</cp:revision>
  <dcterms:created xsi:type="dcterms:W3CDTF">2020-09-07T15:15:43Z</dcterms:created>
  <dcterms:modified xsi:type="dcterms:W3CDTF">2026-09-13T11:05:43Z</dcterms:modified>
</cp:coreProperties>
</file>